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41"/>
  </p:notesMasterIdLst>
  <p:handoutMasterIdLst>
    <p:handoutMasterId r:id="rId42"/>
  </p:handoutMasterIdLst>
  <p:sldIdLst>
    <p:sldId id="277" r:id="rId8"/>
    <p:sldId id="257" r:id="rId9"/>
    <p:sldId id="258" r:id="rId10"/>
    <p:sldId id="272" r:id="rId11"/>
    <p:sldId id="300" r:id="rId12"/>
    <p:sldId id="261" r:id="rId13"/>
    <p:sldId id="307" r:id="rId14"/>
    <p:sldId id="308" r:id="rId15"/>
    <p:sldId id="309" r:id="rId16"/>
    <p:sldId id="310" r:id="rId17"/>
    <p:sldId id="311" r:id="rId18"/>
    <p:sldId id="266" r:id="rId19"/>
    <p:sldId id="303" r:id="rId20"/>
    <p:sldId id="306" r:id="rId21"/>
    <p:sldId id="304" r:id="rId22"/>
    <p:sldId id="305" r:id="rId23"/>
    <p:sldId id="302" r:id="rId24"/>
    <p:sldId id="298" r:id="rId25"/>
    <p:sldId id="281" r:id="rId26"/>
    <p:sldId id="282" r:id="rId27"/>
    <p:sldId id="301" r:id="rId28"/>
    <p:sldId id="269" r:id="rId29"/>
    <p:sldId id="312" r:id="rId30"/>
    <p:sldId id="313" r:id="rId31"/>
    <p:sldId id="317" r:id="rId32"/>
    <p:sldId id="316" r:id="rId33"/>
    <p:sldId id="315" r:id="rId34"/>
    <p:sldId id="274" r:id="rId35"/>
    <p:sldId id="318" r:id="rId36"/>
    <p:sldId id="319" r:id="rId37"/>
    <p:sldId id="314" r:id="rId38"/>
    <p:sldId id="299" r:id="rId39"/>
    <p:sldId id="276" r:id="rId40"/>
  </p:sldIdLst>
  <p:sldSz cx="18288000" cy="10287000"/>
  <p:notesSz cx="6858000" cy="9144000"/>
  <p:embeddedFontLst>
    <p:embeddedFont>
      <p:font typeface="Open Sans 2" panose="02010600030101010101" charset="-122"/>
      <p:regular r:id="rId43"/>
    </p:embeddedFont>
    <p:embeddedFont>
      <p:font typeface="Calibri" panose="020F0502020204030204" pitchFamily="34" charset="0"/>
      <p:regular r:id="rId44"/>
      <p:bold r:id="rId45"/>
      <p:italic r:id="rId46"/>
      <p:boldItalic r:id="rId47"/>
    </p:embeddedFont>
    <p:embeddedFont>
      <p:font typeface="华文细黑" panose="02010600040101010101" pitchFamily="2" charset="-122"/>
      <p:regular r:id="rId48"/>
    </p:embeddedFont>
    <p:embeddedFont>
      <p:font typeface="微软雅黑" panose="020B0503020204020204" pitchFamily="34" charset="-122"/>
      <p:regular r:id="rId49"/>
      <p:bold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userDrawn="1">
          <p15:clr>
            <a:srgbClr val="A4A3A4"/>
          </p15:clr>
        </p15:guide>
        <p15:guide id="2"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FEE"/>
    <a:srgbClr val="B5DAE3"/>
    <a:srgbClr val="A3D3E2"/>
    <a:srgbClr val="BEDDE6"/>
    <a:srgbClr val="D8E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61" d="100"/>
          <a:sy n="61" d="100"/>
        </p:scale>
        <p:origin x="125" y="34"/>
      </p:cViewPr>
      <p:guideLst>
        <p:guide orient="horz" pos="2085"/>
        <p:guide pos="28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2.xml"/><Relationship Id="rId5" Type="http://schemas.openxmlformats.org/officeDocument/2006/relationships/tags" Target="../tags/tag84.xml"/><Relationship Id="rId4" Type="http://schemas.openxmlformats.org/officeDocument/2006/relationships/tags" Target="../tags/tag8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2.xml"/><Relationship Id="rId5" Type="http://schemas.openxmlformats.org/officeDocument/2006/relationships/tags" Target="../tags/tag89.xml"/><Relationship Id="rId4" Type="http://schemas.openxmlformats.org/officeDocument/2006/relationships/tags" Target="../tags/tag8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2.xml"/><Relationship Id="rId4" Type="http://schemas.openxmlformats.org/officeDocument/2006/relationships/tags" Target="../tags/tag10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2.xml"/><Relationship Id="rId5" Type="http://schemas.openxmlformats.org/officeDocument/2006/relationships/tags" Target="../tags/tag121.xml"/><Relationship Id="rId4" Type="http://schemas.openxmlformats.org/officeDocument/2006/relationships/tags" Target="../tags/tag12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Master" Target="../slideMasters/slideMaster2.xml"/><Relationship Id="rId4" Type="http://schemas.openxmlformats.org/officeDocument/2006/relationships/tags" Target="../tags/tag12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3.xml"/><Relationship Id="rId5" Type="http://schemas.openxmlformats.org/officeDocument/2006/relationships/tags" Target="../tags/tag144.xml"/><Relationship Id="rId4" Type="http://schemas.openxmlformats.org/officeDocument/2006/relationships/tags" Target="../tags/tag14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3.xml"/><Relationship Id="rId5" Type="http://schemas.openxmlformats.org/officeDocument/2006/relationships/tags" Target="../tags/tag149.xml"/><Relationship Id="rId4" Type="http://schemas.openxmlformats.org/officeDocument/2006/relationships/tags" Target="../tags/tag14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3.xml"/><Relationship Id="rId5" Type="http://schemas.openxmlformats.org/officeDocument/2006/relationships/tags" Target="../tags/tag154.xml"/><Relationship Id="rId4" Type="http://schemas.openxmlformats.org/officeDocument/2006/relationships/tags" Target="../tags/tag15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slideMaster" Target="../slideMasters/slideMaster3.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3.xml"/><Relationship Id="rId4" Type="http://schemas.openxmlformats.org/officeDocument/2006/relationships/tags" Target="../tags/tag1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slideMaster" Target="../slideMasters/slideMaster3.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Master" Target="../slideMasters/slideMaster3.xml"/><Relationship Id="rId5" Type="http://schemas.openxmlformats.org/officeDocument/2006/relationships/tags" Target="../tags/tag186.xml"/><Relationship Id="rId4" Type="http://schemas.openxmlformats.org/officeDocument/2006/relationships/tags" Target="../tags/tag18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3.xml"/><Relationship Id="rId4" Type="http://schemas.openxmlformats.org/officeDocument/2006/relationships/tags" Target="../tags/tag19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3.xml"/><Relationship Id="rId5" Type="http://schemas.openxmlformats.org/officeDocument/2006/relationships/tags" Target="../tags/tag195.xml"/><Relationship Id="rId4" Type="http://schemas.openxmlformats.org/officeDocument/2006/relationships/tags" Target="../tags/tag19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Master" Target="../slideMasters/slideMaster4.xml"/><Relationship Id="rId5" Type="http://schemas.openxmlformats.org/officeDocument/2006/relationships/tags" Target="../tags/tag210.xml"/><Relationship Id="rId4" Type="http://schemas.openxmlformats.org/officeDocument/2006/relationships/tags" Target="../tags/tag20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Master" Target="../slideMasters/slideMaster4.xml"/><Relationship Id="rId5" Type="http://schemas.openxmlformats.org/officeDocument/2006/relationships/tags" Target="../tags/tag215.xml"/><Relationship Id="rId4" Type="http://schemas.openxmlformats.org/officeDocument/2006/relationships/tags" Target="../tags/tag21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4.xml"/><Relationship Id="rId5" Type="http://schemas.openxmlformats.org/officeDocument/2006/relationships/tags" Target="../tags/tag220.xml"/><Relationship Id="rId4" Type="http://schemas.openxmlformats.org/officeDocument/2006/relationships/tags" Target="../tags/tag21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slideMaster" Target="../slideMasters/slideMaster4.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Master" Target="../slideMasters/slideMaster4.xml"/><Relationship Id="rId4" Type="http://schemas.openxmlformats.org/officeDocument/2006/relationships/tags" Target="../tags/tag23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slideMaster" Target="../slideMasters/slideMaster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Master" Target="../slideMasters/slideMaster4.xml"/><Relationship Id="rId5" Type="http://schemas.openxmlformats.org/officeDocument/2006/relationships/tags" Target="../tags/tag252.xml"/><Relationship Id="rId4" Type="http://schemas.openxmlformats.org/officeDocument/2006/relationships/tags" Target="../tags/tag25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Master" Target="../slideMasters/slideMaster4.xml"/><Relationship Id="rId4" Type="http://schemas.openxmlformats.org/officeDocument/2006/relationships/tags" Target="../tags/tag25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4.xml"/><Relationship Id="rId5" Type="http://schemas.openxmlformats.org/officeDocument/2006/relationships/tags" Target="../tags/tag261.xml"/><Relationship Id="rId4" Type="http://schemas.openxmlformats.org/officeDocument/2006/relationships/tags" Target="../tags/tag260.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Master" Target="../slideMasters/slideMaster5.xml"/><Relationship Id="rId5" Type="http://schemas.openxmlformats.org/officeDocument/2006/relationships/tags" Target="../tags/tag275.xml"/><Relationship Id="rId4" Type="http://schemas.openxmlformats.org/officeDocument/2006/relationships/tags" Target="../tags/tag27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Master" Target="../slideMasters/slideMaster5.xml"/><Relationship Id="rId5" Type="http://schemas.openxmlformats.org/officeDocument/2006/relationships/tags" Target="../tags/tag280.xml"/><Relationship Id="rId4" Type="http://schemas.openxmlformats.org/officeDocument/2006/relationships/tags" Target="../tags/tag279.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5.xml"/><Relationship Id="rId5" Type="http://schemas.openxmlformats.org/officeDocument/2006/relationships/tags" Target="../tags/tag285.xml"/><Relationship Id="rId4" Type="http://schemas.openxmlformats.org/officeDocument/2006/relationships/tags" Target="../tags/tag28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slideMaster" Target="../slideMasters/slideMaster5.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Master" Target="../slideMasters/slideMaster5.xml"/><Relationship Id="rId4" Type="http://schemas.openxmlformats.org/officeDocument/2006/relationships/tags" Target="../tags/tag30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slideMaster" Target="../slideMasters/slideMaster5.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slideMaster" Target="../slideMasters/slideMaster5.xml"/><Relationship Id="rId5" Type="http://schemas.openxmlformats.org/officeDocument/2006/relationships/tags" Target="../tags/tag317.xml"/><Relationship Id="rId4" Type="http://schemas.openxmlformats.org/officeDocument/2006/relationships/tags" Target="../tags/tag31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Master" Target="../slideMasters/slideMaster5.xml"/><Relationship Id="rId4" Type="http://schemas.openxmlformats.org/officeDocument/2006/relationships/tags" Target="../tags/tag32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Master" Target="../slideMasters/slideMaster5.xml"/><Relationship Id="rId5" Type="http://schemas.openxmlformats.org/officeDocument/2006/relationships/tags" Target="../tags/tag326.xml"/><Relationship Id="rId4" Type="http://schemas.openxmlformats.org/officeDocument/2006/relationships/tags" Target="../tags/tag32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slideMaster" Target="../slideMasters/slideMaster6.xml"/><Relationship Id="rId5" Type="http://schemas.openxmlformats.org/officeDocument/2006/relationships/tags" Target="../tags/tag338.xml"/><Relationship Id="rId4" Type="http://schemas.openxmlformats.org/officeDocument/2006/relationships/tags" Target="../tags/tag33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Master" Target="../slideMasters/slideMaster6.xml"/><Relationship Id="rId5" Type="http://schemas.openxmlformats.org/officeDocument/2006/relationships/tags" Target="../tags/tag343.xml"/><Relationship Id="rId4" Type="http://schemas.openxmlformats.org/officeDocument/2006/relationships/tags" Target="../tags/tag34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slideMaster" Target="../slideMasters/slideMaster6.xml"/><Relationship Id="rId5" Type="http://schemas.openxmlformats.org/officeDocument/2006/relationships/tags" Target="../tags/tag348.xml"/><Relationship Id="rId4" Type="http://schemas.openxmlformats.org/officeDocument/2006/relationships/tags" Target="../tags/tag347.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51.xml"/><Relationship Id="rId7" Type="http://schemas.openxmlformats.org/officeDocument/2006/relationships/slideMaster" Target="../slideMasters/slideMaster6.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9"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slideMaster" Target="../slideMasters/slideMaster6.xml"/><Relationship Id="rId4" Type="http://schemas.openxmlformats.org/officeDocument/2006/relationships/tags" Target="../tags/tag36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slideMaster" Target="../slideMasters/slideMaster6.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slideMaster" Target="../slideMasters/slideMaster6.xml"/><Relationship Id="rId5" Type="http://schemas.openxmlformats.org/officeDocument/2006/relationships/tags" Target="../tags/tag380.xml"/><Relationship Id="rId4" Type="http://schemas.openxmlformats.org/officeDocument/2006/relationships/tags" Target="../tags/tag37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5" Type="http://schemas.openxmlformats.org/officeDocument/2006/relationships/slideMaster" Target="../slideMasters/slideMaster6.xml"/><Relationship Id="rId4" Type="http://schemas.openxmlformats.org/officeDocument/2006/relationships/tags" Target="../tags/tag38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slideMaster" Target="../slideMasters/slideMaster6.xml"/><Relationship Id="rId5" Type="http://schemas.openxmlformats.org/officeDocument/2006/relationships/tags" Target="../tags/tag389.xml"/><Relationship Id="rId4" Type="http://schemas.openxmlformats.org/officeDocument/2006/relationships/tags" Target="../tags/tag388.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slideMaster" Target="../slideMasters/slideMaster7.xml"/><Relationship Id="rId5" Type="http://schemas.openxmlformats.org/officeDocument/2006/relationships/tags" Target="../tags/tag404.xml"/><Relationship Id="rId4" Type="http://schemas.openxmlformats.org/officeDocument/2006/relationships/tags" Target="../tags/tag40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slideMaster" Target="../slideMasters/slideMaster7.xml"/><Relationship Id="rId5" Type="http://schemas.openxmlformats.org/officeDocument/2006/relationships/tags" Target="../tags/tag409.xml"/><Relationship Id="rId4" Type="http://schemas.openxmlformats.org/officeDocument/2006/relationships/tags" Target="../tags/tag408.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Master" Target="../slideMasters/slideMaster7.xml"/><Relationship Id="rId5" Type="http://schemas.openxmlformats.org/officeDocument/2006/relationships/tags" Target="../tags/tag414.xml"/><Relationship Id="rId4" Type="http://schemas.openxmlformats.org/officeDocument/2006/relationships/tags" Target="../tags/tag4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417.xml"/><Relationship Id="rId7" Type="http://schemas.openxmlformats.org/officeDocument/2006/relationships/slideMaster" Target="../slideMasters/slideMaster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28.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9"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slideMaster" Target="../slideMasters/slideMaster7.xml"/><Relationship Id="rId4" Type="http://schemas.openxmlformats.org/officeDocument/2006/relationships/tags" Target="../tags/tag43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slideMaster" Target="../slideMasters/slideMaster7.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slideMaster" Target="../slideMasters/slideMaster7.xml"/><Relationship Id="rId5" Type="http://schemas.openxmlformats.org/officeDocument/2006/relationships/tags" Target="../tags/tag446.xml"/><Relationship Id="rId4" Type="http://schemas.openxmlformats.org/officeDocument/2006/relationships/tags" Target="../tags/tag445.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5" Type="http://schemas.openxmlformats.org/officeDocument/2006/relationships/slideMaster" Target="../slideMasters/slideMaster7.xml"/><Relationship Id="rId4" Type="http://schemas.openxmlformats.org/officeDocument/2006/relationships/tags" Target="../tags/tag450.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slideMaster" Target="../slideMasters/slideMaster7.xml"/><Relationship Id="rId5" Type="http://schemas.openxmlformats.org/officeDocument/2006/relationships/tags" Target="../tags/tag455.xml"/><Relationship Id="rId4" Type="http://schemas.openxmlformats.org/officeDocument/2006/relationships/tags" Target="../tags/tag45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slideLayout" Target="../slideLayouts/slideLayout14.xml"/><Relationship Id="rId21" Type="http://schemas.openxmlformats.org/officeDocument/2006/relationships/tags" Target="../tags/tag7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70.xml"/><Relationship Id="rId2" Type="http://schemas.openxmlformats.org/officeDocument/2006/relationships/slideLayout" Target="../slideLayouts/slideLayout13.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tags" Target="../tags/tag68.xml"/><Relationship Id="rId23" Type="http://schemas.openxmlformats.org/officeDocument/2006/relationships/image" Target="../media/image5.svg"/><Relationship Id="rId10" Type="http://schemas.openxmlformats.org/officeDocument/2006/relationships/slideLayout" Target="../slideLayouts/slideLayout21.xml"/><Relationship Id="rId19" Type="http://schemas.openxmlformats.org/officeDocument/2006/relationships/tags" Target="../tags/tag7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7.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slideLayout" Target="../slideLayouts/slideLayout25.xml"/><Relationship Id="rId21" Type="http://schemas.openxmlformats.org/officeDocument/2006/relationships/tags" Target="../tags/tag139.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35.xml"/><Relationship Id="rId25" Type="http://schemas.openxmlformats.org/officeDocument/2006/relationships/image" Target="../media/image9.svg"/><Relationship Id="rId2" Type="http://schemas.openxmlformats.org/officeDocument/2006/relationships/slideLayout" Target="../slideLayouts/slideLayout24.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8.png"/><Relationship Id="rId5" Type="http://schemas.openxmlformats.org/officeDocument/2006/relationships/slideLayout" Target="../slideLayouts/slideLayout27.xml"/><Relationship Id="rId15" Type="http://schemas.openxmlformats.org/officeDocument/2006/relationships/tags" Target="../tags/tag133.xml"/><Relationship Id="rId23" Type="http://schemas.openxmlformats.org/officeDocument/2006/relationships/image" Target="../media/image7.svg"/><Relationship Id="rId10" Type="http://schemas.openxmlformats.org/officeDocument/2006/relationships/slideLayout" Target="../slideLayouts/slideLayout32.xml"/><Relationship Id="rId19" Type="http://schemas.openxmlformats.org/officeDocument/2006/relationships/tags" Target="../tags/tag13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32.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tags" Target="../tags/tag204.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200.xml"/><Relationship Id="rId25" Type="http://schemas.openxmlformats.org/officeDocument/2006/relationships/image" Target="../media/image12.svg"/><Relationship Id="rId2" Type="http://schemas.openxmlformats.org/officeDocument/2006/relationships/slideLayout" Target="../slideLayouts/slideLayout35.xml"/><Relationship Id="rId16" Type="http://schemas.openxmlformats.org/officeDocument/2006/relationships/tags" Target="../tags/tag199.xml"/><Relationship Id="rId20" Type="http://schemas.openxmlformats.org/officeDocument/2006/relationships/tags" Target="../tags/tag20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1.png"/><Relationship Id="rId5" Type="http://schemas.openxmlformats.org/officeDocument/2006/relationships/slideLayout" Target="../slideLayouts/slideLayout38.xml"/><Relationship Id="rId15" Type="http://schemas.openxmlformats.org/officeDocument/2006/relationships/tags" Target="../tags/tag198.xml"/><Relationship Id="rId23" Type="http://schemas.openxmlformats.org/officeDocument/2006/relationships/image" Target="../media/image10.png"/><Relationship Id="rId10" Type="http://schemas.openxmlformats.org/officeDocument/2006/relationships/slideLayout" Target="../slideLayouts/slideLayout43.xml"/><Relationship Id="rId19" Type="http://schemas.openxmlformats.org/officeDocument/2006/relationships/tags" Target="../tags/tag20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7.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image" Target="../media/image16.svg"/><Relationship Id="rId3" Type="http://schemas.openxmlformats.org/officeDocument/2006/relationships/slideLayout" Target="../slideLayouts/slideLayout47.xml"/><Relationship Id="rId21" Type="http://schemas.openxmlformats.org/officeDocument/2006/relationships/tags" Target="../tags/tag270.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266.xml"/><Relationship Id="rId25" Type="http://schemas.openxmlformats.org/officeDocument/2006/relationships/image" Target="../media/image15.png"/><Relationship Id="rId2" Type="http://schemas.openxmlformats.org/officeDocument/2006/relationships/slideLayout" Target="../slideLayouts/slideLayout46.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0.png"/><Relationship Id="rId5" Type="http://schemas.openxmlformats.org/officeDocument/2006/relationships/slideLayout" Target="../slideLayouts/slideLayout49.xml"/><Relationship Id="rId15" Type="http://schemas.openxmlformats.org/officeDocument/2006/relationships/tags" Target="../tags/tag264.xml"/><Relationship Id="rId23" Type="http://schemas.openxmlformats.org/officeDocument/2006/relationships/image" Target="../media/image14.svg"/><Relationship Id="rId10" Type="http://schemas.openxmlformats.org/officeDocument/2006/relationships/slideLayout" Target="../slideLayouts/slideLayout54.xml"/><Relationship Id="rId19" Type="http://schemas.openxmlformats.org/officeDocument/2006/relationships/tags" Target="../tags/tag26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63.xml"/><Relationship Id="rId22"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327.xml"/><Relationship Id="rId18" Type="http://schemas.openxmlformats.org/officeDocument/2006/relationships/tags" Target="../tags/tag332.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331.xml"/><Relationship Id="rId2" Type="http://schemas.openxmlformats.org/officeDocument/2006/relationships/slideLayout" Target="../slideLayouts/slideLayout57.xml"/><Relationship Id="rId16" Type="http://schemas.openxmlformats.org/officeDocument/2006/relationships/tags" Target="../tags/tag330.xml"/><Relationship Id="rId20" Type="http://schemas.openxmlformats.org/officeDocument/2006/relationships/image" Target="../media/image10.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329.xml"/><Relationship Id="rId10" Type="http://schemas.openxmlformats.org/officeDocument/2006/relationships/slideLayout" Target="../slideLayouts/slideLayout65.xml"/><Relationship Id="rId19" Type="http://schemas.openxmlformats.org/officeDocument/2006/relationships/tags" Target="../tags/tag33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3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390.xml"/><Relationship Id="rId18" Type="http://schemas.openxmlformats.org/officeDocument/2006/relationships/tags" Target="../tags/tag395.xml"/><Relationship Id="rId3" Type="http://schemas.openxmlformats.org/officeDocument/2006/relationships/slideLayout" Target="../slideLayouts/slideLayout69.xml"/><Relationship Id="rId21" Type="http://schemas.openxmlformats.org/officeDocument/2006/relationships/tags" Target="../tags/tag398.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tags" Target="../tags/tag394.xml"/><Relationship Id="rId2" Type="http://schemas.openxmlformats.org/officeDocument/2006/relationships/slideLayout" Target="../slideLayouts/slideLayout68.xml"/><Relationship Id="rId16" Type="http://schemas.openxmlformats.org/officeDocument/2006/relationships/tags" Target="../tags/tag393.xml"/><Relationship Id="rId20" Type="http://schemas.openxmlformats.org/officeDocument/2006/relationships/tags" Target="../tags/tag39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392.xml"/><Relationship Id="rId23" Type="http://schemas.openxmlformats.org/officeDocument/2006/relationships/image" Target="../media/image17.png"/><Relationship Id="rId10" Type="http://schemas.openxmlformats.org/officeDocument/2006/relationships/slideLayout" Target="../slideLayouts/slideLayout76.xml"/><Relationship Id="rId19" Type="http://schemas.openxmlformats.org/officeDocument/2006/relationships/tags" Target="../tags/tag39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391.xml"/><Relationship Id="rId22" Type="http://schemas.openxmlformats.org/officeDocument/2006/relationships/tags" Target="../tags/tag3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6" name="Picture 12"/>
          <p:cNvPicPr>
            <a:picLocks noChangeAspect="1"/>
          </p:cNvPicPr>
          <p:nvPr userDrawn="1">
            <p:custDataLst>
              <p:tags r:id="rId19"/>
            </p:custDataLst>
          </p:nvPr>
        </p:nvPicPr>
        <p:blipFill>
          <a:blip r:embed="rId21">
            <a:alphaModFix amt="40000"/>
            <a:extLst>
              <a:ext uri="{28A0092B-C50C-407E-A947-70E740481C1C}">
                <a14:useLocalDpi xmlns:a14="http://schemas.microsoft.com/office/drawing/2010/main" val="0"/>
              </a:ext>
            </a:extLst>
          </a:blip>
          <a:srcRect/>
          <a:stretch>
            <a:fillRect/>
          </a:stretch>
        </p:blipFill>
        <p:spPr>
          <a:xfrm rot="15314045" flipV="1">
            <a:off x="-1816735" y="7757795"/>
            <a:ext cx="8338820" cy="5031740"/>
          </a:xfrm>
          <a:prstGeom prst="rect">
            <a:avLst/>
          </a:prstGeom>
        </p:spPr>
      </p:pic>
      <p:pic>
        <p:nvPicPr>
          <p:cNvPr id="18" name="Picture 18"/>
          <p:cNvPicPr>
            <a:picLocks noChangeAspect="1"/>
          </p:cNvPicPr>
          <p:nvPr userDrawn="1">
            <p:custDataLst>
              <p:tags r:id="rId20"/>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3216855" y="-1674947"/>
            <a:ext cx="6884846" cy="415426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8" name="Picture 18"/>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1807190" y="-1551940"/>
            <a:ext cx="8517890" cy="5139690"/>
          </a:xfrm>
          <a:prstGeom prst="rect">
            <a:avLst/>
          </a:prstGeom>
        </p:spPr>
      </p:pic>
      <p:pic>
        <p:nvPicPr>
          <p:cNvPr id="19" name="Picture 12"/>
          <p:cNvPicPr>
            <a:picLocks noChangeAspect="1"/>
          </p:cNvPicPr>
          <p:nvPr userDrawn="1">
            <p:custDataLst>
              <p:tags r:id="rId20"/>
            </p:custDataLst>
          </p:nvPr>
        </p:nvPicPr>
        <p:blipFill>
          <a:blip r:embed="rId24" cstate="print">
            <a:alphaModFix amt="20000"/>
            <a:extLst>
              <a:ext uri="{28A0092B-C50C-407E-A947-70E740481C1C}">
                <a14:useLocalDpi xmlns:a14="http://schemas.microsoft.com/office/drawing/2010/main" val="0"/>
              </a:ext>
            </a:extLst>
          </a:blip>
          <a:srcRect/>
          <a:stretch>
            <a:fillRect/>
          </a:stretch>
        </p:blipFill>
        <p:spPr>
          <a:xfrm rot="10800000" flipV="1">
            <a:off x="14782745" y="7200587"/>
            <a:ext cx="7680215" cy="4634185"/>
          </a:xfrm>
          <a:prstGeom prst="rect">
            <a:avLst/>
          </a:prstGeom>
        </p:spPr>
      </p:pic>
      <p:grpSp>
        <p:nvGrpSpPr>
          <p:cNvPr id="7" name="Group 2"/>
          <p:cNvGrpSpPr/>
          <p:nvPr userDrawn="1"/>
        </p:nvGrpSpPr>
        <p:grpSpPr>
          <a:xfrm rot="16200000" flipH="1">
            <a:off x="2381250" y="3219450"/>
            <a:ext cx="4124960" cy="12392025"/>
            <a:chOff x="0" y="0"/>
            <a:chExt cx="8316365" cy="19469166"/>
          </a:xfrm>
          <a:solidFill>
            <a:srgbClr val="E6EFEE">
              <a:alpha val="41000"/>
            </a:srgbClr>
          </a:solidFill>
        </p:grpSpPr>
        <p:sp>
          <p:nvSpPr>
            <p:cNvPr id="8" name="Freeform 3"/>
            <p:cNvSpPr/>
            <p:nvPr>
              <p:custDataLst>
                <p:tags r:id="rId21"/>
              </p:custDataLst>
            </p:nvPr>
          </p:nvSpPr>
          <p:spPr>
            <a:xfrm>
              <a:off x="0" y="0"/>
              <a:ext cx="8316300" cy="19469164"/>
            </a:xfrm>
            <a:custGeom>
              <a:avLst/>
              <a:gdLst/>
              <a:ahLst/>
              <a:cxnLst/>
              <a:rect l="l" t="t" r="r" b="b"/>
              <a:pathLst>
                <a:path w="8316300" h="19469164">
                  <a:moveTo>
                    <a:pt x="0" y="0"/>
                  </a:moveTo>
                  <a:lnTo>
                    <a:pt x="8316300" y="0"/>
                  </a:lnTo>
                  <a:lnTo>
                    <a:pt x="8316300" y="19469164"/>
                  </a:lnTo>
                  <a:cubicBezTo>
                    <a:pt x="5828428" y="19469164"/>
                    <a:pt x="3811709" y="15212580"/>
                    <a:pt x="3811709" y="9961745"/>
                  </a:cubicBezTo>
                  <a:lnTo>
                    <a:pt x="3811709" y="9383468"/>
                  </a:lnTo>
                  <a:cubicBezTo>
                    <a:pt x="3811709" y="4789024"/>
                    <a:pt x="2267519" y="955801"/>
                    <a:pt x="214848" y="69211"/>
                  </a:cubicBezTo>
                  <a:close/>
                </a:path>
              </a:pathLst>
            </a:custGeom>
            <a:grpFill/>
          </p:spPr>
        </p:sp>
      </p:grpSp>
    </p:spTree>
    <p:custDataLst>
      <p:tags r:id="rId13"/>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grpSp>
        <p:nvGrpSpPr>
          <p:cNvPr id="7" name="Group 2"/>
          <p:cNvGrpSpPr/>
          <p:nvPr userDrawn="1"/>
        </p:nvGrpSpPr>
        <p:grpSpPr>
          <a:xfrm rot="5400000">
            <a:off x="8982083" y="1788270"/>
            <a:ext cx="6237274" cy="14601875"/>
            <a:chOff x="0" y="0"/>
            <a:chExt cx="8316365" cy="19469166"/>
          </a:xfrm>
        </p:grpSpPr>
        <p:sp>
          <p:nvSpPr>
            <p:cNvPr id="8" name="Freeform 3"/>
            <p:cNvSpPr/>
            <p:nvPr>
              <p:custDataLst>
                <p:tags r:id="rId21"/>
              </p:custDataLst>
            </p:nvPr>
          </p:nvSpPr>
          <p:spPr>
            <a:xfrm>
              <a:off x="0" y="0"/>
              <a:ext cx="8316300" cy="19469164"/>
            </a:xfrm>
            <a:custGeom>
              <a:avLst/>
              <a:gdLst/>
              <a:ahLst/>
              <a:cxnLst/>
              <a:rect l="l" t="t" r="r" b="b"/>
              <a:pathLst>
                <a:path w="8316300" h="19469164">
                  <a:moveTo>
                    <a:pt x="0" y="0"/>
                  </a:moveTo>
                  <a:lnTo>
                    <a:pt x="8316300" y="0"/>
                  </a:lnTo>
                  <a:lnTo>
                    <a:pt x="8316300" y="19469164"/>
                  </a:lnTo>
                  <a:cubicBezTo>
                    <a:pt x="5828428" y="19469164"/>
                    <a:pt x="3811709" y="15212580"/>
                    <a:pt x="3811709" y="9961745"/>
                  </a:cubicBezTo>
                  <a:lnTo>
                    <a:pt x="3811709" y="9383468"/>
                  </a:lnTo>
                  <a:cubicBezTo>
                    <a:pt x="3811709" y="4789024"/>
                    <a:pt x="2267519" y="955801"/>
                    <a:pt x="214848" y="69211"/>
                  </a:cubicBezTo>
                  <a:close/>
                </a:path>
              </a:pathLst>
            </a:custGeom>
            <a:solidFill>
              <a:srgbClr val="F0F7F8"/>
            </a:solidFill>
          </p:spPr>
        </p:sp>
      </p:grpSp>
      <p:pic>
        <p:nvPicPr>
          <p:cNvPr id="18" name="Picture 18"/>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4845577" y="-2077132"/>
            <a:ext cx="6884846" cy="4154265"/>
          </a:xfrm>
          <a:prstGeom prst="rect">
            <a:avLst/>
          </a:prstGeom>
        </p:spPr>
      </p:pic>
      <p:pic>
        <p:nvPicPr>
          <p:cNvPr id="17" name="Picture 17"/>
          <p:cNvPicPr>
            <a:picLocks noChangeAspect="1"/>
          </p:cNvPicPr>
          <p:nvPr userDrawn="1">
            <p:custDataLst>
              <p:tags r:id="rId20"/>
            </p:custDataLst>
          </p:nvPr>
        </p:nvPicPr>
        <p:blipFill>
          <a:blip r:embed="rId2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81514">
            <a:off x="-6726635" y="-3056342"/>
            <a:ext cx="8798158" cy="611268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Picture 4"/>
          <p:cNvPicPr>
            <a:picLocks noChangeAspect="1"/>
          </p:cNvPicPr>
          <p:nvPr userDrawn="1">
            <p:custDataLst>
              <p:tags r:id="rId19"/>
            </p:custDataLst>
          </p:nvPr>
        </p:nvPicPr>
        <p:blipFill>
          <a:blip r:embed="rId23"/>
          <a:srcRect/>
          <a:stretch>
            <a:fillRect/>
          </a:stretch>
        </p:blipFill>
        <p:spPr>
          <a:xfrm>
            <a:off x="-1333295" y="3748573"/>
            <a:ext cx="10477295" cy="7393209"/>
          </a:xfrm>
          <a:prstGeom prst="rect">
            <a:avLst/>
          </a:prstGeom>
        </p:spPr>
      </p:pic>
      <p:pic>
        <p:nvPicPr>
          <p:cNvPr id="16" name="Picture 16"/>
          <p:cNvPicPr>
            <a:picLocks noChangeAspect="1"/>
          </p:cNvPicPr>
          <p:nvPr userDrawn="1">
            <p:custDataLst>
              <p:tags r:id="rId20"/>
            </p:custDataLst>
          </p:nvPr>
        </p:nvPicPr>
        <p:blipFill>
          <a:blip r:embed="rId2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81514">
            <a:off x="-2770979" y="-4508063"/>
            <a:ext cx="8798158" cy="6112685"/>
          </a:xfrm>
          <a:prstGeom prst="rect">
            <a:avLst/>
          </a:prstGeom>
        </p:spPr>
      </p:pic>
      <p:pic>
        <p:nvPicPr>
          <p:cNvPr id="17" name="Picture 17"/>
          <p:cNvPicPr>
            <a:picLocks noChangeAspect="1"/>
          </p:cNvPicPr>
          <p:nvPr userDrawn="1">
            <p:custDataLst>
              <p:tags r:id="rId21"/>
            </p:custDataLst>
          </p:nvPr>
        </p:nvPicPr>
        <p:blipFill>
          <a:blip r:embed="rId26"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4805313" flipV="1">
            <a:off x="13946398" y="-1170964"/>
            <a:ext cx="6884846" cy="4154265"/>
          </a:xfrm>
          <a:prstGeom prst="rect">
            <a:avLst/>
          </a:prstGeom>
        </p:spPr>
      </p:pic>
      <p:grpSp>
        <p:nvGrpSpPr>
          <p:cNvPr id="8" name="Group 2"/>
          <p:cNvGrpSpPr/>
          <p:nvPr userDrawn="1"/>
        </p:nvGrpSpPr>
        <p:grpSpPr>
          <a:xfrm rot="5045826">
            <a:off x="11197122" y="2246794"/>
            <a:ext cx="5242325" cy="13750530"/>
            <a:chOff x="0" y="0"/>
            <a:chExt cx="7422528" cy="19469166"/>
          </a:xfrm>
        </p:grpSpPr>
        <p:sp>
          <p:nvSpPr>
            <p:cNvPr id="9" name="Freeform 3"/>
            <p:cNvSpPr/>
            <p:nvPr>
              <p:custDataLst>
                <p:tags r:id="rId22"/>
              </p:custDataLst>
            </p:nvPr>
          </p:nvSpPr>
          <p:spPr>
            <a:xfrm>
              <a:off x="0" y="0"/>
              <a:ext cx="7422470" cy="19469164"/>
            </a:xfrm>
            <a:custGeom>
              <a:avLst/>
              <a:gdLst/>
              <a:ahLst/>
              <a:cxnLst/>
              <a:rect l="l" t="t" r="r" b="b"/>
              <a:pathLst>
                <a:path w="7422470" h="19469164">
                  <a:moveTo>
                    <a:pt x="0" y="0"/>
                  </a:moveTo>
                  <a:lnTo>
                    <a:pt x="7422470" y="0"/>
                  </a:lnTo>
                  <a:lnTo>
                    <a:pt x="7422470" y="19469164"/>
                  </a:lnTo>
                  <a:cubicBezTo>
                    <a:pt x="5201993" y="19469164"/>
                    <a:pt x="3402030" y="15212580"/>
                    <a:pt x="3402030" y="9961745"/>
                  </a:cubicBezTo>
                  <a:lnTo>
                    <a:pt x="3402030" y="9383468"/>
                  </a:lnTo>
                  <a:cubicBezTo>
                    <a:pt x="3402030" y="4789024"/>
                    <a:pt x="2023807" y="955801"/>
                    <a:pt x="191756" y="69211"/>
                  </a:cubicBezTo>
                  <a:close/>
                </a:path>
              </a:pathLst>
            </a:custGeom>
            <a:solidFill>
              <a:srgbClr val="F0F7F8"/>
            </a:solidFill>
          </p:spPr>
        </p:sp>
      </p:grpSp>
    </p:spTree>
    <p:custDataLst>
      <p:tags r:id="rId13"/>
    </p:custData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0" name="Picture 10"/>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40000" flipH="1">
            <a:off x="-1119505" y="-5038725"/>
            <a:ext cx="10013950" cy="6957695"/>
          </a:xfrm>
          <a:prstGeom prst="rect">
            <a:avLst/>
          </a:prstGeom>
        </p:spPr>
      </p:pic>
      <p:pic>
        <p:nvPicPr>
          <p:cNvPr id="12" name="Picture 12"/>
          <p:cNvPicPr>
            <a:picLocks noChangeAspect="1"/>
          </p:cNvPicPr>
          <p:nvPr userDrawn="1">
            <p:custDataLst>
              <p:tags r:id="rId20"/>
            </p:custDataLst>
          </p:nvPr>
        </p:nvPicPr>
        <p:blipFill>
          <a:blip r:embed="rId24"/>
          <a:srcRect/>
          <a:stretch>
            <a:fillRect/>
          </a:stretch>
        </p:blipFill>
        <p:spPr>
          <a:xfrm>
            <a:off x="-228600" y="6472555"/>
            <a:ext cx="6271895" cy="4425950"/>
          </a:xfrm>
          <a:prstGeom prst="rect">
            <a:avLst/>
          </a:prstGeom>
        </p:spPr>
      </p:pic>
      <p:pic>
        <p:nvPicPr>
          <p:cNvPr id="11" name="Picture 11"/>
          <p:cNvPicPr>
            <a:picLocks noChangeAspect="1"/>
          </p:cNvPicPr>
          <p:nvPr userDrawn="1">
            <p:custDataLst>
              <p:tags r:id="rId21"/>
            </p:custDataLst>
          </p:nvPr>
        </p:nvPicPr>
        <p:blipFill>
          <a:blip r:embed="rId25"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1677055" flipV="1">
            <a:off x="14006830" y="8141970"/>
            <a:ext cx="6122035" cy="369379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7" name="Picture 12"/>
          <p:cNvPicPr>
            <a:picLocks noChangeAspect="1"/>
          </p:cNvPicPr>
          <p:nvPr userDrawn="1">
            <p:custDataLst>
              <p:tags r:id="rId19"/>
            </p:custDataLst>
          </p:nvPr>
        </p:nvPicPr>
        <p:blipFill>
          <a:blip r:embed="rId20"/>
          <a:srcRect/>
          <a:stretch>
            <a:fillRect/>
          </a:stretch>
        </p:blipFill>
        <p:spPr>
          <a:xfrm>
            <a:off x="-228600" y="5981700"/>
            <a:ext cx="6685280" cy="471741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2023-12-19</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43" name="Picture 49"/>
          <p:cNvPicPr>
            <a:picLocks noChangeAspect="1"/>
          </p:cNvPicPr>
          <p:nvPr userDrawn="1">
            <p:custDataLst>
              <p:tags r:id="rId19"/>
            </p:custDataLst>
          </p:nvPr>
        </p:nvPicPr>
        <p:blipFill>
          <a:blip r:embed="rId23">
            <a:alphaModFix amt="60000"/>
          </a:blip>
          <a:srcRect/>
          <a:stretch>
            <a:fillRect/>
          </a:stretch>
        </p:blipFill>
        <p:spPr>
          <a:xfrm>
            <a:off x="17221089" y="4276497"/>
            <a:ext cx="2123440" cy="3806825"/>
          </a:xfrm>
          <a:prstGeom prst="rect">
            <a:avLst/>
          </a:prstGeom>
        </p:spPr>
      </p:pic>
      <p:grpSp>
        <p:nvGrpSpPr>
          <p:cNvPr id="39" name="Group 39"/>
          <p:cNvGrpSpPr/>
          <p:nvPr userDrawn="1"/>
        </p:nvGrpSpPr>
        <p:grpSpPr>
          <a:xfrm rot="-10800000">
            <a:off x="0" y="0"/>
            <a:ext cx="18288000" cy="1844445"/>
            <a:chOff x="0" y="0"/>
            <a:chExt cx="24384000" cy="2459260"/>
          </a:xfrm>
        </p:grpSpPr>
        <p:sp>
          <p:nvSpPr>
            <p:cNvPr id="40" name="Freeform 40"/>
            <p:cNvSpPr/>
            <p:nvPr>
              <p:custDataLst>
                <p:tags r:id="rId22"/>
              </p:custDataLst>
            </p:nvPr>
          </p:nvSpPr>
          <p:spPr>
            <a:xfrm>
              <a:off x="0" y="0"/>
              <a:ext cx="24384000" cy="2459228"/>
            </a:xfrm>
            <a:custGeom>
              <a:avLst/>
              <a:gdLst/>
              <a:ahLst/>
              <a:cxnLst/>
              <a:rect l="l" t="t" r="r" b="b"/>
              <a:pathLst>
                <a:path w="24384000" h="2459228">
                  <a:moveTo>
                    <a:pt x="0" y="0"/>
                  </a:moveTo>
                  <a:lnTo>
                    <a:pt x="447294" y="211328"/>
                  </a:lnTo>
                  <a:cubicBezTo>
                    <a:pt x="3549269" y="1607947"/>
                    <a:pt x="7670038" y="2459228"/>
                    <a:pt x="12192000" y="2459228"/>
                  </a:cubicBezTo>
                  <a:lnTo>
                    <a:pt x="0" y="2459228"/>
                  </a:lnTo>
                  <a:close/>
                  <a:moveTo>
                    <a:pt x="24384000" y="0"/>
                  </a:moveTo>
                  <a:lnTo>
                    <a:pt x="24384000" y="2459228"/>
                  </a:lnTo>
                  <a:lnTo>
                    <a:pt x="12192000" y="2459228"/>
                  </a:lnTo>
                  <a:cubicBezTo>
                    <a:pt x="16713963" y="2459228"/>
                    <a:pt x="20834731" y="1607947"/>
                    <a:pt x="23936706" y="211201"/>
                  </a:cubicBezTo>
                  <a:close/>
                </a:path>
              </a:pathLst>
            </a:custGeom>
            <a:solidFill>
              <a:srgbClr val="F0F7F8"/>
            </a:solidFill>
          </p:spPr>
        </p:sp>
      </p:grpSp>
      <p:pic>
        <p:nvPicPr>
          <p:cNvPr id="49" name="Picture 49"/>
          <p:cNvPicPr>
            <a:picLocks noChangeAspect="1"/>
          </p:cNvPicPr>
          <p:nvPr userDrawn="1">
            <p:custDataLst>
              <p:tags r:id="rId20"/>
            </p:custDataLst>
          </p:nvPr>
        </p:nvPicPr>
        <p:blipFill>
          <a:blip r:embed="rId23">
            <a:alphaModFix amt="60000"/>
          </a:blip>
          <a:srcRect/>
          <a:stretch>
            <a:fillRect/>
          </a:stretch>
        </p:blipFill>
        <p:spPr>
          <a:xfrm>
            <a:off x="-914511" y="955447"/>
            <a:ext cx="2123440" cy="3806825"/>
          </a:xfrm>
          <a:prstGeom prst="rect">
            <a:avLst/>
          </a:prstGeom>
        </p:spPr>
      </p:pic>
      <p:grpSp>
        <p:nvGrpSpPr>
          <p:cNvPr id="37" name="Group 37"/>
          <p:cNvGrpSpPr/>
          <p:nvPr userDrawn="1"/>
        </p:nvGrpSpPr>
        <p:grpSpPr>
          <a:xfrm>
            <a:off x="0" y="8442555"/>
            <a:ext cx="18288000" cy="1844445"/>
            <a:chOff x="0" y="0"/>
            <a:chExt cx="24384000" cy="2459260"/>
          </a:xfrm>
        </p:grpSpPr>
        <p:sp>
          <p:nvSpPr>
            <p:cNvPr id="38" name="Freeform 38"/>
            <p:cNvSpPr/>
            <p:nvPr>
              <p:custDataLst>
                <p:tags r:id="rId21"/>
              </p:custDataLst>
            </p:nvPr>
          </p:nvSpPr>
          <p:spPr>
            <a:xfrm>
              <a:off x="0" y="0"/>
              <a:ext cx="24384000" cy="2459228"/>
            </a:xfrm>
            <a:custGeom>
              <a:avLst/>
              <a:gdLst/>
              <a:ahLst/>
              <a:cxnLst/>
              <a:rect l="l" t="t" r="r" b="b"/>
              <a:pathLst>
                <a:path w="24384000" h="2459228">
                  <a:moveTo>
                    <a:pt x="0" y="0"/>
                  </a:moveTo>
                  <a:lnTo>
                    <a:pt x="447294" y="211328"/>
                  </a:lnTo>
                  <a:cubicBezTo>
                    <a:pt x="3549269" y="1607947"/>
                    <a:pt x="7670038" y="2459228"/>
                    <a:pt x="12192000" y="2459228"/>
                  </a:cubicBezTo>
                  <a:lnTo>
                    <a:pt x="0" y="2459228"/>
                  </a:lnTo>
                  <a:close/>
                  <a:moveTo>
                    <a:pt x="24384000" y="0"/>
                  </a:moveTo>
                  <a:lnTo>
                    <a:pt x="24384000" y="2459228"/>
                  </a:lnTo>
                  <a:lnTo>
                    <a:pt x="12192000" y="2459228"/>
                  </a:lnTo>
                  <a:cubicBezTo>
                    <a:pt x="16713963" y="2459228"/>
                    <a:pt x="20834731" y="1607947"/>
                    <a:pt x="23936706" y="211201"/>
                  </a:cubicBezTo>
                  <a:close/>
                </a:path>
              </a:pathLst>
            </a:custGeom>
            <a:solidFill>
              <a:srgbClr val="70ADB2">
                <a:alpha val="49804"/>
              </a:srgbClr>
            </a:solidFill>
          </p:spPr>
        </p:sp>
      </p:grpSp>
    </p:spTree>
    <p:custDataLst>
      <p:tags r:id="rId13"/>
    </p:custData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1430000" y="7564917"/>
            <a:ext cx="4219339" cy="717314"/>
            <a:chOff x="0" y="0"/>
            <a:chExt cx="4562004" cy="956418"/>
          </a:xfrm>
        </p:grpSpPr>
        <p:grpSp>
          <p:nvGrpSpPr>
            <p:cNvPr id="6" name="Group 6"/>
            <p:cNvGrpSpPr/>
            <p:nvPr/>
          </p:nvGrpSpPr>
          <p:grpSpPr>
            <a:xfrm rot="-10800000">
              <a:off x="0" y="0"/>
              <a:ext cx="4562004" cy="956418"/>
              <a:chOff x="0" y="0"/>
              <a:chExt cx="901137" cy="188922"/>
            </a:xfrm>
          </p:grpSpPr>
          <p:sp>
            <p:nvSpPr>
              <p:cNvPr id="7" name="Freeform 7"/>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204989" y="78371"/>
              <a:ext cx="4113351" cy="706176"/>
            </a:xfrm>
            <a:prstGeom prst="rect">
              <a:avLst/>
            </a:prstGeom>
          </p:spPr>
          <p:txBody>
            <a:bodyPr lIns="0" tIns="0" rIns="0" bIns="0" rtlCol="0" anchor="t">
              <a:spAutoFit/>
            </a:bodyPr>
            <a:lstStyle/>
            <a:p>
              <a:pPr algn="ctr">
                <a:lnSpc>
                  <a:spcPts val="4480"/>
                </a:lnSpc>
              </a:pPr>
              <a:r>
                <a:rPr lang="en-US" sz="3200" dirty="0" err="1">
                  <a:solidFill>
                    <a:srgbClr val="3B3B3B"/>
                  </a:solidFill>
                  <a:ea typeface="字由点字典黑 45J" panose="00020600040101010101" charset="-122"/>
                </a:rPr>
                <a:t>汇报人</a:t>
              </a:r>
              <a:r>
                <a:rPr lang="en-US" sz="3200" dirty="0">
                  <a:solidFill>
                    <a:srgbClr val="3B3B3B"/>
                  </a:solidFill>
                  <a:ea typeface="字由点字典黑 45J" panose="00020600040101010101" charset="-122"/>
                </a:rPr>
                <a:t>：</a:t>
              </a:r>
              <a:r>
                <a:rPr lang="zh-CN" altLang="en-US" sz="3200" dirty="0">
                  <a:solidFill>
                    <a:srgbClr val="3B3B3B"/>
                  </a:solidFill>
                  <a:ea typeface="字由点字典黑 45J" panose="00020600040101010101" charset="-122"/>
                </a:rPr>
                <a:t>宋泰霖</a:t>
              </a:r>
            </a:p>
          </p:txBody>
        </p:sp>
      </p:grpSp>
      <p:grpSp>
        <p:nvGrpSpPr>
          <p:cNvPr id="10" name="Group 10"/>
          <p:cNvGrpSpPr/>
          <p:nvPr/>
        </p:nvGrpSpPr>
        <p:grpSpPr>
          <a:xfrm>
            <a:off x="11506201" y="6456058"/>
            <a:ext cx="4143138" cy="1163312"/>
            <a:chOff x="0" y="0"/>
            <a:chExt cx="4562004" cy="1551081"/>
          </a:xfrm>
        </p:grpSpPr>
        <p:grpSp>
          <p:nvGrpSpPr>
            <p:cNvPr id="11" name="Group 11"/>
            <p:cNvGrpSpPr/>
            <p:nvPr/>
          </p:nvGrpSpPr>
          <p:grpSpPr>
            <a:xfrm rot="-10800000">
              <a:off x="0" y="0"/>
              <a:ext cx="4562004" cy="956418"/>
              <a:chOff x="0" y="0"/>
              <a:chExt cx="901137" cy="188922"/>
            </a:xfrm>
          </p:grpSpPr>
          <p:sp>
            <p:nvSpPr>
              <p:cNvPr id="12" name="Freeform 12"/>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4" name="TextBox 14"/>
            <p:cNvSpPr txBox="1"/>
            <p:nvPr/>
          </p:nvSpPr>
          <p:spPr>
            <a:xfrm>
              <a:off x="204988" y="78371"/>
              <a:ext cx="4113351" cy="1472710"/>
            </a:xfrm>
            <a:prstGeom prst="rect">
              <a:avLst/>
            </a:prstGeom>
          </p:spPr>
          <p:txBody>
            <a:bodyPr lIns="0" tIns="0" rIns="0" bIns="0" rtlCol="0" anchor="t">
              <a:spAutoFit/>
            </a:bodyPr>
            <a:lstStyle/>
            <a:p>
              <a:pPr algn="ctr">
                <a:lnSpc>
                  <a:spcPts val="4480"/>
                </a:lnSpc>
              </a:pPr>
              <a:r>
                <a:rPr lang="en-US" sz="3200" dirty="0">
                  <a:solidFill>
                    <a:srgbClr val="3B3B3B"/>
                  </a:solidFill>
                  <a:ea typeface="字由点字典黑 45J" panose="00020600040101010101" charset="-122"/>
                </a:rPr>
                <a:t>时间：</a:t>
              </a:r>
              <a:r>
                <a:rPr lang="en-US" altLang="zh-CN" sz="3200" dirty="0">
                  <a:solidFill>
                    <a:srgbClr val="3B3B3B"/>
                  </a:solidFill>
                  <a:ea typeface="字由点字典黑 45J" panose="00020600040101010101" charset="-122"/>
                </a:rPr>
                <a:t>2023.12.20</a:t>
              </a:r>
              <a:endParaRPr lang="en-US" sz="3200" dirty="0">
                <a:solidFill>
                  <a:srgbClr val="3B3B3B"/>
                </a:solidFill>
                <a:latin typeface="华文细黑" panose="02010600040101010101" charset="-122"/>
                <a:ea typeface="华文细黑" panose="02010600040101010101" charset="-122"/>
              </a:endParaRPr>
            </a:p>
          </p:txBody>
        </p:sp>
      </p:grpSp>
      <p:sp>
        <p:nvSpPr>
          <p:cNvPr id="18" name="TextBox 18"/>
          <p:cNvSpPr txBox="1"/>
          <p:nvPr/>
        </p:nvSpPr>
        <p:spPr>
          <a:xfrm>
            <a:off x="7482854" y="5053699"/>
            <a:ext cx="9905967" cy="728020"/>
          </a:xfrm>
          <a:prstGeom prst="rect">
            <a:avLst/>
          </a:prstGeom>
        </p:spPr>
        <p:txBody>
          <a:bodyPr lIns="0" tIns="0" rIns="0" bIns="0" rtlCol="0" anchor="t">
            <a:spAutoFit/>
          </a:bodyPr>
          <a:lstStyle/>
          <a:p>
            <a:pPr algn="l">
              <a:lnSpc>
                <a:spcPts val="6215"/>
              </a:lnSpc>
            </a:pPr>
            <a:r>
              <a:rPr lang="en-US" altLang="zh-CN" sz="4440" spc="190" dirty="0">
                <a:solidFill>
                  <a:srgbClr val="456148"/>
                </a:solidFill>
                <a:latin typeface="华文细黑" panose="02010600040101010101" charset="-122"/>
                <a:ea typeface="华文细黑" panose="02010600040101010101" charset="-122"/>
              </a:rPr>
              <a:t>——</a:t>
            </a:r>
            <a:r>
              <a:rPr lang="zh-CN" altLang="en-US" sz="4440" spc="190" dirty="0">
                <a:solidFill>
                  <a:srgbClr val="456148"/>
                </a:solidFill>
                <a:latin typeface="华文细黑" panose="02010600040101010101" charset="-122"/>
                <a:ea typeface="华文细黑" panose="02010600040101010101" charset="-122"/>
              </a:rPr>
              <a:t>以</a:t>
            </a:r>
            <a:r>
              <a:rPr lang="en-US" altLang="zh-CN" sz="4440" spc="190" dirty="0">
                <a:solidFill>
                  <a:srgbClr val="456148"/>
                </a:solidFill>
                <a:latin typeface="华文细黑" panose="02010600040101010101" charset="-122"/>
                <a:ea typeface="华文细黑" panose="02010600040101010101" charset="-122"/>
              </a:rPr>
              <a:t>CIFAR-10</a:t>
            </a:r>
            <a:r>
              <a:rPr lang="zh-CN" altLang="en-US" sz="4440" spc="190" dirty="0">
                <a:solidFill>
                  <a:srgbClr val="456148"/>
                </a:solidFill>
                <a:latin typeface="华文细黑" panose="02010600040101010101" charset="-122"/>
                <a:ea typeface="华文细黑" panose="02010600040101010101" charset="-122"/>
              </a:rPr>
              <a:t>数据集为基准</a:t>
            </a:r>
          </a:p>
        </p:txBody>
      </p:sp>
      <p:sp>
        <p:nvSpPr>
          <p:cNvPr id="19" name="TextBox 19"/>
          <p:cNvSpPr txBox="1"/>
          <p:nvPr/>
        </p:nvSpPr>
        <p:spPr>
          <a:xfrm>
            <a:off x="685800" y="2324100"/>
            <a:ext cx="15610840" cy="2641621"/>
          </a:xfrm>
          <a:prstGeom prst="rect">
            <a:avLst/>
          </a:prstGeom>
        </p:spPr>
        <p:txBody>
          <a:bodyPr wrap="square" lIns="0" tIns="0" rIns="0" bIns="0" rtlCol="0" anchor="t">
            <a:spAutoFit/>
          </a:bodyPr>
          <a:lstStyle/>
          <a:p>
            <a:pPr algn="ctr">
              <a:lnSpc>
                <a:spcPts val="10750"/>
              </a:lnSpc>
            </a:pPr>
            <a:r>
              <a:rPr lang="en-US" altLang="zh-CN" sz="7200" spc="614" dirty="0">
                <a:solidFill>
                  <a:srgbClr val="0C6980"/>
                </a:solidFill>
                <a:ea typeface="字由点字典黑 75J Bold"/>
              </a:rPr>
              <a:t>ResNet18 vs </a:t>
            </a:r>
            <a:r>
              <a:rPr lang="en-US" altLang="zh-CN" sz="7200" spc="614" dirty="0" err="1">
                <a:solidFill>
                  <a:srgbClr val="0C6980"/>
                </a:solidFill>
                <a:ea typeface="字由点字典黑 75J Bold"/>
              </a:rPr>
              <a:t>DeiT</a:t>
            </a:r>
            <a:r>
              <a:rPr lang="en-US" altLang="zh-CN" sz="7200" spc="614" dirty="0">
                <a:solidFill>
                  <a:srgbClr val="0C6980"/>
                </a:solidFill>
                <a:ea typeface="字由点字典黑 75J Bold"/>
              </a:rPr>
              <a:t>-B</a:t>
            </a:r>
            <a:r>
              <a:rPr lang="zh-CN" altLang="en-US" sz="7200" spc="614" dirty="0">
                <a:solidFill>
                  <a:srgbClr val="0C6980"/>
                </a:solidFill>
                <a:ea typeface="字由点字典黑 75J Bold"/>
              </a:rPr>
              <a:t>：传统模型与大模型孰优孰劣 </a:t>
            </a:r>
          </a:p>
        </p:txBody>
      </p:sp>
      <p:grpSp>
        <p:nvGrpSpPr>
          <p:cNvPr id="2" name="Group 5">
            <a:extLst>
              <a:ext uri="{FF2B5EF4-FFF2-40B4-BE49-F238E27FC236}">
                <a16:creationId xmlns:a16="http://schemas.microsoft.com/office/drawing/2014/main" id="{8628FFC6-8398-11ED-29A5-9C495973713F}"/>
              </a:ext>
            </a:extLst>
          </p:cNvPr>
          <p:cNvGrpSpPr/>
          <p:nvPr/>
        </p:nvGrpSpPr>
        <p:grpSpPr>
          <a:xfrm>
            <a:off x="7837145" y="8650789"/>
            <a:ext cx="9993655" cy="693071"/>
            <a:chOff x="0" y="-74311"/>
            <a:chExt cx="4562004" cy="2240524"/>
          </a:xfrm>
        </p:grpSpPr>
        <p:grpSp>
          <p:nvGrpSpPr>
            <p:cNvPr id="3" name="Group 6">
              <a:extLst>
                <a:ext uri="{FF2B5EF4-FFF2-40B4-BE49-F238E27FC236}">
                  <a16:creationId xmlns:a16="http://schemas.microsoft.com/office/drawing/2014/main" id="{FA5C4408-4E99-764B-2CE6-BDC112390333}"/>
                </a:ext>
              </a:extLst>
            </p:cNvPr>
            <p:cNvGrpSpPr/>
            <p:nvPr/>
          </p:nvGrpSpPr>
          <p:grpSpPr>
            <a:xfrm rot="-10800000">
              <a:off x="0" y="0"/>
              <a:ext cx="4562004" cy="956418"/>
              <a:chOff x="0" y="0"/>
              <a:chExt cx="901137" cy="188922"/>
            </a:xfrm>
          </p:grpSpPr>
          <p:sp>
            <p:nvSpPr>
              <p:cNvPr id="15" name="Freeform 7">
                <a:extLst>
                  <a:ext uri="{FF2B5EF4-FFF2-40B4-BE49-F238E27FC236}">
                    <a16:creationId xmlns:a16="http://schemas.microsoft.com/office/drawing/2014/main" id="{93FD376A-C6D0-7CC5-4D0F-1A796A70C0FF}"/>
                  </a:ext>
                </a:extLst>
              </p:cNvPr>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16" name="TextBox 8">
                <a:extLst>
                  <a:ext uri="{FF2B5EF4-FFF2-40B4-BE49-F238E27FC236}">
                    <a16:creationId xmlns:a16="http://schemas.microsoft.com/office/drawing/2014/main" id="{6D5D85AA-893B-6000-C7AF-73B0AE10285F}"/>
                  </a:ext>
                </a:extLst>
              </p:cNvPr>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4" name="TextBox 9">
              <a:extLst>
                <a:ext uri="{FF2B5EF4-FFF2-40B4-BE49-F238E27FC236}">
                  <a16:creationId xmlns:a16="http://schemas.microsoft.com/office/drawing/2014/main" id="{2F4FA8F6-D71A-BF9A-88EE-AA7773DEDD2B}"/>
                </a:ext>
              </a:extLst>
            </p:cNvPr>
            <p:cNvSpPr txBox="1"/>
            <p:nvPr/>
          </p:nvSpPr>
          <p:spPr>
            <a:xfrm>
              <a:off x="224326" y="-74311"/>
              <a:ext cx="4113351" cy="2240524"/>
            </a:xfrm>
            <a:prstGeom prst="rect">
              <a:avLst/>
            </a:prstGeom>
          </p:spPr>
          <p:txBody>
            <a:bodyPr lIns="0" tIns="0" rIns="0" bIns="0" rtlCol="0" anchor="t">
              <a:spAutoFit/>
            </a:bodyPr>
            <a:lstStyle/>
            <a:p>
              <a:pPr algn="ctr">
                <a:lnSpc>
                  <a:spcPts val="4480"/>
                </a:lnSpc>
              </a:pPr>
              <a:r>
                <a:rPr lang="zh-CN" altLang="en-US" sz="3200" dirty="0">
                  <a:solidFill>
                    <a:srgbClr val="3B3B3B"/>
                  </a:solidFill>
                  <a:ea typeface="字由点字典黑 45J" panose="00020600040101010101" charset="-122"/>
                </a:rPr>
                <a:t>陈健康、戴玉萁、苑艺怀、谭嘉岷、向杰、欧阳谷</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00067" y="723900"/>
            <a:ext cx="6106576" cy="9706729"/>
            <a:chOff x="0" y="0"/>
            <a:chExt cx="8142102" cy="10465080"/>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8832382"/>
              <a:chOff x="0" y="0"/>
              <a:chExt cx="5877912" cy="6376236"/>
            </a:xfrm>
          </p:grpSpPr>
          <p:sp>
            <p:nvSpPr>
              <p:cNvPr id="8" name="Freeform 8"/>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267173" y="84779"/>
              <a:ext cx="3480768" cy="609141"/>
            </a:xfrm>
            <a:prstGeom prst="rect">
              <a:avLst/>
            </a:prstGeom>
          </p:spPr>
          <p:txBody>
            <a:bodyPr lIns="0" tIns="0" rIns="0" bIns="0" rtlCol="0" anchor="t">
              <a:spAutoFit/>
            </a:bodyPr>
            <a:lstStyle/>
            <a:p>
              <a:pPr algn="ctr">
                <a:lnSpc>
                  <a:spcPts val="3920"/>
                </a:lnSpc>
              </a:pPr>
              <a:r>
                <a:rPr lang="en-US" altLang="zh-CN" sz="2800" dirty="0" err="1">
                  <a:solidFill>
                    <a:srgbClr val="FFFFFF"/>
                  </a:solidFill>
                  <a:ea typeface="字由点字典黑 55J" panose="00020600040101010101" charset="-122"/>
                </a:rPr>
                <a:t>DeiT</a:t>
              </a:r>
              <a:r>
                <a:rPr lang="en-US" altLang="zh-CN" sz="2800" dirty="0">
                  <a:solidFill>
                    <a:srgbClr val="FFFFFF"/>
                  </a:solidFill>
                  <a:ea typeface="字由点字典黑 55J" panose="00020600040101010101" charset="-122"/>
                </a:rPr>
                <a:t>-B</a:t>
              </a:r>
              <a:endParaRPr lang="zh-CN" altLang="en-US" sz="2800" dirty="0">
                <a:solidFill>
                  <a:srgbClr val="FFFFFF"/>
                </a:solidFill>
                <a:ea typeface="字由点字典黑 55J" panose="00020600040101010101" charset="-122"/>
              </a:endParaRPr>
            </a:p>
          </p:txBody>
        </p:sp>
        <p:sp>
          <p:nvSpPr>
            <p:cNvPr id="10" name="TextBox 10"/>
            <p:cNvSpPr txBox="1"/>
            <p:nvPr/>
          </p:nvSpPr>
          <p:spPr>
            <a:xfrm>
              <a:off x="490749" y="1057096"/>
              <a:ext cx="7160602" cy="9407984"/>
            </a:xfrm>
            <a:prstGeom prst="rect">
              <a:avLst/>
            </a:prstGeom>
          </p:spPr>
          <p:txBody>
            <a:bodyPr lIns="0" tIns="0" rIns="0" bIns="0" rtlCol="0" anchor="t">
              <a:spAutoFit/>
            </a:bodyPr>
            <a:lstStyle/>
            <a:p>
              <a:pPr algn="just">
                <a:lnSpc>
                  <a:spcPts val="3600"/>
                </a:lnSpc>
              </a:pPr>
              <a:r>
                <a:rPr lang="zh-CN" altLang="en-US" sz="2400" dirty="0">
                  <a:solidFill>
                    <a:srgbClr val="22232A"/>
                  </a:solidFill>
                  <a:ea typeface="字由点字典黑 45J" panose="00020600040101010101" charset="-122"/>
                  <a:sym typeface="+mn-ea"/>
                </a:rPr>
                <a:t>数据处理：</a:t>
              </a:r>
            </a:p>
            <a:p>
              <a:pPr algn="just">
                <a:lnSpc>
                  <a:spcPts val="3600"/>
                </a:lnSpc>
              </a:pPr>
              <a:r>
                <a:rPr lang="zh-CN" altLang="en-US" sz="2400" dirty="0">
                  <a:solidFill>
                    <a:srgbClr val="22232A"/>
                  </a:solidFill>
                  <a:ea typeface="字由点字典黑 45J" panose="00020600040101010101" charset="-122"/>
                  <a:sym typeface="+mn-ea"/>
                </a:rPr>
                <a:t>使用</a:t>
              </a:r>
              <a:r>
                <a:rPr lang="en-US" altLang="zh-CN" sz="2400" dirty="0" err="1">
                  <a:solidFill>
                    <a:srgbClr val="22232A"/>
                  </a:solidFill>
                  <a:ea typeface="字由点字典黑 45J" panose="00020600040101010101" charset="-122"/>
                  <a:sym typeface="+mn-ea"/>
                </a:rPr>
                <a:t>transforms.Compose</a:t>
              </a:r>
              <a:r>
                <a:rPr lang="zh-CN" altLang="en-US" sz="2400" dirty="0">
                  <a:solidFill>
                    <a:srgbClr val="22232A"/>
                  </a:solidFill>
                  <a:ea typeface="字由点字典黑 45J" panose="00020600040101010101" charset="-122"/>
                  <a:sym typeface="+mn-ea"/>
                </a:rPr>
                <a:t>定义数据预处理操作，包括将图像调整大小为</a:t>
              </a:r>
              <a:r>
                <a:rPr lang="en-US" altLang="zh-CN" sz="2400" dirty="0">
                  <a:solidFill>
                    <a:srgbClr val="22232A"/>
                  </a:solidFill>
                  <a:ea typeface="字由点字典黑 45J" panose="00020600040101010101" charset="-122"/>
                  <a:sym typeface="+mn-ea"/>
                </a:rPr>
                <a:t>(224, 224)</a:t>
              </a:r>
              <a:r>
                <a:rPr lang="zh-CN" altLang="en-US" sz="2400" dirty="0">
                  <a:solidFill>
                    <a:srgbClr val="22232A"/>
                  </a:solidFill>
                  <a:ea typeface="字由点字典黑 45J" panose="00020600040101010101" charset="-122"/>
                  <a:sym typeface="+mn-ea"/>
                </a:rPr>
                <a:t>和转换为张量。</a:t>
              </a:r>
            </a:p>
            <a:p>
              <a:pPr algn="just">
                <a:lnSpc>
                  <a:spcPts val="3600"/>
                </a:lnSpc>
              </a:pPr>
              <a:r>
                <a:rPr lang="zh-CN" altLang="en-US" sz="2400" dirty="0">
                  <a:solidFill>
                    <a:srgbClr val="22232A"/>
                  </a:solidFill>
                  <a:ea typeface="字由点字典黑 45J" panose="00020600040101010101" charset="-122"/>
                  <a:sym typeface="+mn-ea"/>
                </a:rPr>
                <a:t>使用</a:t>
              </a:r>
              <a:r>
                <a:rPr lang="en-US" altLang="zh-CN" sz="2400" dirty="0">
                  <a:solidFill>
                    <a:srgbClr val="22232A"/>
                  </a:solidFill>
                  <a:ea typeface="字由点字典黑 45J" panose="00020600040101010101" charset="-122"/>
                  <a:sym typeface="+mn-ea"/>
                </a:rPr>
                <a:t>datasets.CIFAR10</a:t>
              </a:r>
              <a:r>
                <a:rPr lang="zh-CN" altLang="en-US" sz="2400" dirty="0">
                  <a:solidFill>
                    <a:srgbClr val="22232A"/>
                  </a:solidFill>
                  <a:ea typeface="字由点字典黑 45J" panose="00020600040101010101" charset="-122"/>
                  <a:sym typeface="+mn-ea"/>
                </a:rPr>
                <a:t>加载</a:t>
              </a:r>
              <a:r>
                <a:rPr lang="en-US" altLang="zh-CN" sz="2400" dirty="0">
                  <a:solidFill>
                    <a:srgbClr val="22232A"/>
                  </a:solidFill>
                  <a:ea typeface="字由点字典黑 45J" panose="00020600040101010101" charset="-122"/>
                  <a:sym typeface="+mn-ea"/>
                </a:rPr>
                <a:t>CIFAR-10</a:t>
              </a:r>
              <a:r>
                <a:rPr lang="zh-CN" altLang="en-US" sz="2400" dirty="0">
                  <a:solidFill>
                    <a:srgbClr val="22232A"/>
                  </a:solidFill>
                  <a:ea typeface="字由点字典黑 45J" panose="00020600040101010101" charset="-122"/>
                  <a:sym typeface="+mn-ea"/>
                </a:rPr>
                <a:t>数据集，包括训练集和测试集。</a:t>
              </a:r>
            </a:p>
            <a:p>
              <a:pPr algn="just">
                <a:lnSpc>
                  <a:spcPts val="3600"/>
                </a:lnSpc>
              </a:pPr>
              <a:r>
                <a:rPr lang="zh-CN" altLang="en-US" sz="2400" dirty="0">
                  <a:solidFill>
                    <a:srgbClr val="22232A"/>
                  </a:solidFill>
                  <a:ea typeface="字由点字典黑 45J" panose="00020600040101010101" charset="-122"/>
                  <a:sym typeface="+mn-ea"/>
                </a:rPr>
                <a:t>创建</a:t>
              </a:r>
              <a:r>
                <a:rPr lang="en-US" altLang="zh-CN" sz="2400" dirty="0" err="1">
                  <a:solidFill>
                    <a:srgbClr val="22232A"/>
                  </a:solidFill>
                  <a:ea typeface="字由点字典黑 45J" panose="00020600040101010101" charset="-122"/>
                  <a:sym typeface="+mn-ea"/>
                </a:rPr>
                <a:t>DataLoader</a:t>
              </a:r>
              <a:r>
                <a:rPr lang="zh-CN" altLang="en-US" sz="2400" dirty="0">
                  <a:solidFill>
                    <a:srgbClr val="22232A"/>
                  </a:solidFill>
                  <a:ea typeface="字由点字典黑 45J" panose="00020600040101010101" charset="-122"/>
                  <a:sym typeface="+mn-ea"/>
                </a:rPr>
                <a:t>实例，用于批量加载数据，设置了适当的批量大小和是否打乱数据。</a:t>
              </a:r>
              <a:endParaRPr lang="en-US" altLang="zh-CN" sz="2400" dirty="0">
                <a:solidFill>
                  <a:srgbClr val="22232A"/>
                </a:solidFill>
                <a:ea typeface="字由点字典黑 45J" panose="00020600040101010101" charset="-122"/>
                <a:sym typeface="+mn-ea"/>
              </a:endParaRPr>
            </a:p>
            <a:p>
              <a:pPr algn="just">
                <a:lnSpc>
                  <a:spcPts val="3600"/>
                </a:lnSpc>
              </a:pPr>
              <a:endParaRPr lang="en-US" altLang="zh-CN" sz="2400" dirty="0">
                <a:solidFill>
                  <a:srgbClr val="22232A"/>
                </a:solidFill>
                <a:ea typeface="字由点字典黑 45J" panose="00020600040101010101" charset="-122"/>
                <a:sym typeface="+mn-ea"/>
              </a:endParaRPr>
            </a:p>
            <a:p>
              <a:pPr>
                <a:lnSpc>
                  <a:spcPts val="3600"/>
                </a:lnSpc>
              </a:pPr>
              <a:r>
                <a:rPr lang="zh-CN" altLang="en-US" sz="2400" dirty="0">
                  <a:solidFill>
                    <a:srgbClr val="22232A"/>
                  </a:solidFill>
                  <a:ea typeface="字由点字典黑 45J" panose="00020600040101010101" charset="-122"/>
                  <a:sym typeface="+mn-ea"/>
                </a:rPr>
                <a:t>模型构建：</a:t>
              </a:r>
            </a:p>
            <a:p>
              <a:pPr>
                <a:lnSpc>
                  <a:spcPts val="3600"/>
                </a:lnSpc>
              </a:pPr>
              <a:r>
                <a:rPr lang="zh-CN" altLang="en-US" sz="2400" dirty="0">
                  <a:solidFill>
                    <a:srgbClr val="22232A"/>
                  </a:solidFill>
                  <a:ea typeface="字由点字典黑 45J" panose="00020600040101010101" charset="-122"/>
                  <a:sym typeface="+mn-ea"/>
                </a:rPr>
                <a:t>使用</a:t>
              </a:r>
              <a:r>
                <a:rPr lang="en-US" altLang="zh-CN" sz="2400" dirty="0" err="1">
                  <a:solidFill>
                    <a:srgbClr val="22232A"/>
                  </a:solidFill>
                  <a:ea typeface="字由点字典黑 45J" panose="00020600040101010101" charset="-122"/>
                  <a:sym typeface="+mn-ea"/>
                </a:rPr>
                <a:t>DeiTForImageClassification.from_pretrained</a:t>
              </a:r>
              <a:r>
                <a:rPr lang="zh-CN" altLang="en-US" sz="2400" dirty="0">
                  <a:solidFill>
                    <a:srgbClr val="22232A"/>
                  </a:solidFill>
                  <a:ea typeface="字由点字典黑 45J" panose="00020600040101010101" charset="-122"/>
                  <a:sym typeface="+mn-ea"/>
                </a:rPr>
                <a:t>加载预训练的</a:t>
              </a:r>
              <a:r>
                <a:rPr lang="en-US" altLang="zh-CN" sz="2400" dirty="0" err="1">
                  <a:solidFill>
                    <a:srgbClr val="22232A"/>
                  </a:solidFill>
                  <a:ea typeface="字由点字典黑 45J" panose="00020600040101010101" charset="-122"/>
                  <a:sym typeface="+mn-ea"/>
                </a:rPr>
                <a:t>DeiT</a:t>
              </a:r>
              <a:r>
                <a:rPr lang="zh-CN" altLang="en-US" sz="2400" dirty="0">
                  <a:solidFill>
                    <a:srgbClr val="22232A"/>
                  </a:solidFill>
                  <a:ea typeface="字由点字典黑 45J" panose="00020600040101010101" charset="-122"/>
                  <a:sym typeface="+mn-ea"/>
                </a:rPr>
                <a:t>模型，选择了</a:t>
              </a:r>
              <a:r>
                <a:rPr lang="en-US" altLang="zh-CN" sz="2400" dirty="0" err="1">
                  <a:solidFill>
                    <a:srgbClr val="22232A"/>
                  </a:solidFill>
                  <a:ea typeface="字由点字典黑 45J" panose="00020600040101010101" charset="-122"/>
                  <a:sym typeface="+mn-ea"/>
                </a:rPr>
                <a:t>facebook</a:t>
              </a:r>
              <a:r>
                <a:rPr lang="en-US" altLang="zh-CN" sz="2400" dirty="0">
                  <a:solidFill>
                    <a:srgbClr val="22232A"/>
                  </a:solidFill>
                  <a:ea typeface="字由点字典黑 45J" panose="00020600040101010101" charset="-122"/>
                  <a:sym typeface="+mn-ea"/>
                </a:rPr>
                <a:t>/deit-base-distilled-patch16-224</a:t>
              </a:r>
              <a:r>
                <a:rPr lang="zh-CN" altLang="en-US" sz="2400" dirty="0">
                  <a:solidFill>
                    <a:srgbClr val="22232A"/>
                  </a:solidFill>
                  <a:ea typeface="字由点字典黑 45J" panose="00020600040101010101" charset="-122"/>
                  <a:sym typeface="+mn-ea"/>
                </a:rPr>
                <a:t>模型。</a:t>
              </a:r>
            </a:p>
            <a:p>
              <a:pPr algn="just">
                <a:lnSpc>
                  <a:spcPts val="3600"/>
                </a:lnSpc>
              </a:pPr>
              <a:endParaRPr lang="zh-CN" altLang="en-US" sz="2400" dirty="0">
                <a:solidFill>
                  <a:srgbClr val="22232A"/>
                </a:solidFill>
                <a:ea typeface="字由点字典黑 45J" panose="00020600040101010101" charset="-122"/>
                <a:sym typeface="+mn-ea"/>
              </a:endParaRPr>
            </a:p>
            <a:p>
              <a:pPr algn="just">
                <a:lnSpc>
                  <a:spcPts val="3600"/>
                </a:lnSpc>
              </a:pP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p:txBody>
        </p:sp>
      </p:grpSp>
      <p:grpSp>
        <p:nvGrpSpPr>
          <p:cNvPr id="11" name="Group 11"/>
          <p:cNvGrpSpPr/>
          <p:nvPr/>
        </p:nvGrpSpPr>
        <p:grpSpPr>
          <a:xfrm>
            <a:off x="8687083" y="723900"/>
            <a:ext cx="6106576" cy="12454977"/>
            <a:chOff x="0" y="0"/>
            <a:chExt cx="8142102" cy="13297343"/>
          </a:xfrm>
        </p:grpSpPr>
        <p:grpSp>
          <p:nvGrpSpPr>
            <p:cNvPr id="12" name="Group 12"/>
            <p:cNvGrpSpPr/>
            <p:nvPr/>
          </p:nvGrpSpPr>
          <p:grpSpPr>
            <a:xfrm>
              <a:off x="0" y="0"/>
              <a:ext cx="4015114" cy="7445684"/>
              <a:chOff x="0" y="0"/>
              <a:chExt cx="2898574" cy="5375157"/>
            </a:xfrm>
          </p:grpSpPr>
          <p:sp>
            <p:nvSpPr>
              <p:cNvPr id="13" name="Freeform 13"/>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70ADB2"/>
              </a:solidFill>
            </p:spPr>
          </p:sp>
        </p:grpSp>
        <p:grpSp>
          <p:nvGrpSpPr>
            <p:cNvPr id="14" name="Group 14"/>
            <p:cNvGrpSpPr/>
            <p:nvPr/>
          </p:nvGrpSpPr>
          <p:grpSpPr>
            <a:xfrm>
              <a:off x="0" y="854451"/>
              <a:ext cx="8142102" cy="8832382"/>
              <a:chOff x="0" y="0"/>
              <a:chExt cx="5877912" cy="6376236"/>
            </a:xfrm>
          </p:grpSpPr>
          <p:sp>
            <p:nvSpPr>
              <p:cNvPr id="15" name="Freeform 15"/>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16" name="TextBox 16"/>
            <p:cNvSpPr txBox="1"/>
            <p:nvPr/>
          </p:nvSpPr>
          <p:spPr>
            <a:xfrm>
              <a:off x="267173" y="84779"/>
              <a:ext cx="3480768" cy="609141"/>
            </a:xfrm>
            <a:prstGeom prst="rect">
              <a:avLst/>
            </a:prstGeom>
          </p:spPr>
          <p:txBody>
            <a:bodyPr lIns="0" tIns="0" rIns="0" bIns="0" rtlCol="0" anchor="t">
              <a:spAutoFit/>
            </a:bodyPr>
            <a:lstStyle/>
            <a:p>
              <a:pPr algn="ctr">
                <a:lnSpc>
                  <a:spcPts val="3920"/>
                </a:lnSpc>
              </a:pPr>
              <a:r>
                <a:rPr lang="en-US" altLang="zh-CN" sz="2800" dirty="0">
                  <a:solidFill>
                    <a:srgbClr val="FFFFFF"/>
                  </a:solidFill>
                  <a:ea typeface="字由点字典黑 55J" panose="00020600040101010101" charset="-122"/>
                </a:rPr>
                <a:t>ResNet18</a:t>
              </a:r>
              <a:endParaRPr lang="zh-CN" altLang="en-US" sz="2800" dirty="0">
                <a:solidFill>
                  <a:srgbClr val="FFFFFF"/>
                </a:solidFill>
                <a:ea typeface="字由点字典黑 55J" panose="00020600040101010101" charset="-122"/>
              </a:endParaRPr>
            </a:p>
          </p:txBody>
        </p:sp>
        <p:sp>
          <p:nvSpPr>
            <p:cNvPr id="17" name="TextBox 17"/>
            <p:cNvSpPr txBox="1"/>
            <p:nvPr/>
          </p:nvSpPr>
          <p:spPr>
            <a:xfrm>
              <a:off x="490751" y="1046808"/>
              <a:ext cx="7160602" cy="12250535"/>
            </a:xfrm>
            <a:prstGeom prst="rect">
              <a:avLst/>
            </a:prstGeom>
          </p:spPr>
          <p:txBody>
            <a:bodyPr lIns="0" tIns="0" rIns="0" bIns="0" rtlCol="0" anchor="t">
              <a:spAutoFit/>
            </a:bodyPr>
            <a:lstStyle/>
            <a:p>
              <a:pPr algn="just">
                <a:lnSpc>
                  <a:spcPts val="3600"/>
                </a:lnSpc>
              </a:pPr>
              <a:r>
                <a:rPr lang="zh-CN" altLang="en-US" sz="2400" dirty="0">
                  <a:solidFill>
                    <a:srgbClr val="22232A"/>
                  </a:solidFill>
                  <a:ea typeface="字由点字典黑 45J" panose="00020600040101010101" charset="-122"/>
                  <a:sym typeface="+mn-ea"/>
                </a:rPr>
                <a:t>数据处理：</a:t>
              </a:r>
            </a:p>
            <a:p>
              <a:pPr algn="just">
                <a:lnSpc>
                  <a:spcPts val="3600"/>
                </a:lnSpc>
              </a:pP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随机水平翻转： 通过</a:t>
              </a:r>
              <a:r>
                <a:rPr lang="en-US" altLang="zh-CN" sz="2400" dirty="0" err="1">
                  <a:solidFill>
                    <a:srgbClr val="22232A"/>
                  </a:solidFill>
                  <a:ea typeface="字由点字典黑 45J" panose="00020600040101010101" charset="-122"/>
                  <a:sym typeface="+mn-ea"/>
                </a:rPr>
                <a:t>transforms.RandomHorizontalFlip</a:t>
              </a: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随机地对图像进行水平翻转，增加了数据集的多样性，有助于模型的泛化能力。</a:t>
              </a:r>
            </a:p>
            <a:p>
              <a:pPr algn="just">
                <a:lnSpc>
                  <a:spcPts val="3600"/>
                </a:lnSpc>
              </a:pP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随机裁剪： 通过</a:t>
              </a:r>
              <a:r>
                <a:rPr lang="en-US" altLang="zh-CN" sz="2400" dirty="0" err="1">
                  <a:solidFill>
                    <a:srgbClr val="22232A"/>
                  </a:solidFill>
                  <a:ea typeface="字由点字典黑 45J" panose="00020600040101010101" charset="-122"/>
                  <a:sym typeface="+mn-ea"/>
                </a:rPr>
                <a:t>transforms.RandomCrop</a:t>
              </a:r>
              <a:r>
                <a:rPr lang="en-US" altLang="zh-CN" sz="2400" dirty="0">
                  <a:solidFill>
                    <a:srgbClr val="22232A"/>
                  </a:solidFill>
                  <a:ea typeface="字由点字典黑 45J" panose="00020600040101010101" charset="-122"/>
                  <a:sym typeface="+mn-ea"/>
                </a:rPr>
                <a:t>(32, padding=4)</a:t>
              </a:r>
              <a:r>
                <a:rPr lang="zh-CN" altLang="en-US" sz="2400" dirty="0">
                  <a:solidFill>
                    <a:srgbClr val="22232A"/>
                  </a:solidFill>
                  <a:ea typeface="字由点字典黑 45J" panose="00020600040101010101" charset="-122"/>
                  <a:sym typeface="+mn-ea"/>
                </a:rPr>
                <a:t>对图像进行随机裁剪，进一步增加了训练数据的多样性。</a:t>
              </a:r>
            </a:p>
            <a:p>
              <a:pPr algn="just">
                <a:lnSpc>
                  <a:spcPts val="3600"/>
                </a:lnSpc>
              </a:pP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图像转为张量： 使用</a:t>
              </a:r>
              <a:r>
                <a:rPr lang="en-US" altLang="zh-CN" sz="2400" dirty="0" err="1">
                  <a:solidFill>
                    <a:srgbClr val="22232A"/>
                  </a:solidFill>
                  <a:ea typeface="字由点字典黑 45J" panose="00020600040101010101" charset="-122"/>
                  <a:sym typeface="+mn-ea"/>
                </a:rPr>
                <a:t>transforms.ToTensor</a:t>
              </a: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将图像转换为</a:t>
              </a:r>
              <a:r>
                <a:rPr lang="en-US" altLang="zh-CN" sz="2400" dirty="0" err="1">
                  <a:solidFill>
                    <a:srgbClr val="22232A"/>
                  </a:solidFill>
                  <a:ea typeface="字由点字典黑 45J" panose="00020600040101010101" charset="-122"/>
                  <a:sym typeface="+mn-ea"/>
                </a:rPr>
                <a:t>PyTorch</a:t>
              </a:r>
              <a:r>
                <a:rPr lang="zh-CN" altLang="en-US" sz="2400" dirty="0">
                  <a:solidFill>
                    <a:srgbClr val="22232A"/>
                  </a:solidFill>
                  <a:ea typeface="字由点字典黑 45J" panose="00020600040101010101" charset="-122"/>
                  <a:sym typeface="+mn-ea"/>
                </a:rPr>
                <a:t>张量，是深度学习模型处理的常见数据格式。</a:t>
              </a:r>
            </a:p>
            <a:p>
              <a:pPr algn="just">
                <a:lnSpc>
                  <a:spcPts val="3600"/>
                </a:lnSpc>
              </a:pP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图像标准化： 使用</a:t>
              </a:r>
              <a:r>
                <a:rPr lang="en-US" altLang="zh-CN" sz="2400" dirty="0" err="1">
                  <a:solidFill>
                    <a:srgbClr val="22232A"/>
                  </a:solidFill>
                  <a:ea typeface="字由点字典黑 45J" panose="00020600040101010101" charset="-122"/>
                  <a:sym typeface="+mn-ea"/>
                </a:rPr>
                <a:t>transforms.Normalize</a:t>
              </a:r>
              <a:r>
                <a:rPr lang="en-US" altLang="zh-CN" sz="2400" dirty="0">
                  <a:solidFill>
                    <a:srgbClr val="22232A"/>
                  </a:solidFill>
                  <a:ea typeface="字由点字典黑 45J" panose="00020600040101010101" charset="-122"/>
                  <a:sym typeface="+mn-ea"/>
                </a:rPr>
                <a:t>()</a:t>
              </a:r>
              <a:r>
                <a:rPr lang="zh-CN" altLang="en-US" sz="2400" dirty="0">
                  <a:solidFill>
                    <a:srgbClr val="22232A"/>
                  </a:solidFill>
                  <a:ea typeface="字由点字典黑 45J" panose="00020600040101010101" charset="-122"/>
                  <a:sym typeface="+mn-ea"/>
                </a:rPr>
                <a:t>对图像进行标准化，减去均值并除以标准差，有助于提高训练的稳定性。</a:t>
              </a:r>
            </a:p>
            <a:p>
              <a:pPr algn="just">
                <a:lnSpc>
                  <a:spcPts val="3600"/>
                </a:lnSpc>
              </a:pP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p:txBody>
        </p:sp>
      </p:grpSp>
    </p:spTree>
    <p:extLst>
      <p:ext uri="{BB962C8B-B14F-4D97-AF65-F5344CB8AC3E}">
        <p14:creationId xmlns:p14="http://schemas.microsoft.com/office/powerpoint/2010/main" val="298135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3238500"/>
            <a:ext cx="16105341" cy="3430944"/>
            <a:chOff x="-4176" y="0"/>
            <a:chExt cx="8160029" cy="9139312"/>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13751" y="1750617"/>
              <a:ext cx="8142102" cy="7388695"/>
              <a:chOff x="9927" y="646956"/>
              <a:chExt cx="5877912" cy="5334015"/>
            </a:xfrm>
          </p:grpSpPr>
          <p:sp>
            <p:nvSpPr>
              <p:cNvPr id="8" name="Freeform 8"/>
              <p:cNvSpPr/>
              <p:nvPr/>
            </p:nvSpPr>
            <p:spPr>
              <a:xfrm>
                <a:off x="9927" y="646956"/>
                <a:ext cx="5877912" cy="5334015"/>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567837"/>
            </a:xfrm>
            <a:prstGeom prst="rect">
              <a:avLst/>
            </a:prstGeom>
          </p:spPr>
          <p:txBody>
            <a:bodyPr wrap="square"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消融实验：</a:t>
              </a:r>
            </a:p>
          </p:txBody>
        </p:sp>
        <p:sp>
          <p:nvSpPr>
            <p:cNvPr id="10" name="TextBox 10"/>
            <p:cNvSpPr txBox="1"/>
            <p:nvPr/>
          </p:nvSpPr>
          <p:spPr>
            <a:xfrm>
              <a:off x="192591" y="1693625"/>
              <a:ext cx="7653397" cy="2299378"/>
            </a:xfrm>
            <a:prstGeom prst="rect">
              <a:avLst/>
            </a:prstGeom>
          </p:spPr>
          <p:txBody>
            <a:bodyPr wrap="square" lIns="0" tIns="0" rIns="0" bIns="0" rtlCol="0" anchor="t">
              <a:spAutoFit/>
            </a:bodyPr>
            <a:lstStyle/>
            <a:p>
              <a:pPr algn="just">
                <a:lnSpc>
                  <a:spcPct val="150000"/>
                </a:lnSpc>
              </a:pPr>
              <a:r>
                <a:rPr lang="en-US" altLang="zh-CN" sz="2800" dirty="0">
                  <a:solidFill>
                    <a:srgbClr val="22232A"/>
                  </a:solidFill>
                  <a:ea typeface="字由点字典黑 45J" panose="00020600040101010101" charset="-122"/>
                  <a:sym typeface="+mn-ea"/>
                </a:rPr>
                <a:t>1.	 </a:t>
              </a:r>
              <a:r>
                <a:rPr lang="zh-CN" altLang="en-US" sz="2800" dirty="0">
                  <a:solidFill>
                    <a:srgbClr val="22232A"/>
                  </a:solidFill>
                  <a:ea typeface="字由点字典黑 45J" panose="00020600040101010101" charset="-122"/>
                  <a:sym typeface="+mn-ea"/>
                </a:rPr>
                <a:t>改变网络的层数：去除网络的第四层</a:t>
              </a:r>
              <a:r>
                <a:rPr lang="en-US" altLang="zh-CN" sz="2800" dirty="0">
                  <a:solidFill>
                    <a:srgbClr val="22232A"/>
                  </a:solidFill>
                  <a:ea typeface="字由点字典黑 45J" panose="00020600040101010101" charset="-122"/>
                  <a:sym typeface="+mn-ea"/>
                </a:rPr>
                <a:t>layer3</a:t>
              </a:r>
              <a:r>
                <a:rPr lang="zh-CN" altLang="en-US" sz="2800" dirty="0">
                  <a:solidFill>
                    <a:srgbClr val="22232A"/>
                  </a:solidFill>
                  <a:ea typeface="字由点字典黑 45J" panose="00020600040101010101" charset="-122"/>
                  <a:sym typeface="+mn-ea"/>
                </a:rPr>
                <a:t>，重新进行训练和测试；</a:t>
              </a:r>
            </a:p>
            <a:p>
              <a:pPr algn="just">
                <a:lnSpc>
                  <a:spcPct val="150000"/>
                </a:lnSpc>
              </a:pPr>
              <a:r>
                <a:rPr lang="en-US" altLang="zh-CN" sz="2800" dirty="0">
                  <a:solidFill>
                    <a:srgbClr val="22232A"/>
                  </a:solidFill>
                  <a:ea typeface="字由点字典黑 45J" panose="00020600040101010101" charset="-122"/>
                  <a:sym typeface="+mn-ea"/>
                </a:rPr>
                <a:t>2.	</a:t>
              </a:r>
              <a:r>
                <a:rPr lang="zh-CN" altLang="en-US" sz="2800" dirty="0">
                  <a:solidFill>
                    <a:srgbClr val="22232A"/>
                  </a:solidFill>
                  <a:ea typeface="字由点字典黑 45J" panose="00020600040101010101" charset="-122"/>
                  <a:sym typeface="+mn-ea"/>
                </a:rPr>
                <a:t>更改优化器：将</a:t>
              </a:r>
              <a:r>
                <a:rPr lang="en-US" altLang="zh-CN" sz="2800" dirty="0">
                  <a:solidFill>
                    <a:srgbClr val="22232A"/>
                  </a:solidFill>
                  <a:ea typeface="字由点字典黑 45J" panose="00020600040101010101" charset="-122"/>
                  <a:sym typeface="+mn-ea"/>
                </a:rPr>
                <a:t>SGD</a:t>
              </a:r>
              <a:r>
                <a:rPr lang="zh-CN" altLang="en-US" sz="2800" dirty="0">
                  <a:solidFill>
                    <a:srgbClr val="22232A"/>
                  </a:solidFill>
                  <a:ea typeface="字由点字典黑 45J" panose="00020600040101010101" charset="-122"/>
                  <a:sym typeface="+mn-ea"/>
                </a:rPr>
                <a:t>优化器更改为</a:t>
              </a:r>
              <a:r>
                <a:rPr lang="en-US" altLang="zh-CN" sz="2800" dirty="0">
                  <a:solidFill>
                    <a:srgbClr val="22232A"/>
                  </a:solidFill>
                  <a:ea typeface="字由点字典黑 45J" panose="00020600040101010101" charset="-122"/>
                  <a:sym typeface="+mn-ea"/>
                </a:rPr>
                <a:t>Adam</a:t>
              </a:r>
              <a:r>
                <a:rPr lang="zh-CN" altLang="en-US" sz="2800" dirty="0">
                  <a:solidFill>
                    <a:srgbClr val="22232A"/>
                  </a:solidFill>
                  <a:ea typeface="字由点字典黑 45J" panose="00020600040101010101" charset="-122"/>
                  <a:sym typeface="+mn-ea"/>
                </a:rPr>
                <a:t>优化器，重新进行训练和测试；</a:t>
              </a:r>
            </a:p>
            <a:p>
              <a:pPr algn="just">
                <a:lnSpc>
                  <a:spcPct val="150000"/>
                </a:lnSpc>
              </a:pPr>
              <a:r>
                <a:rPr lang="en-US" altLang="zh-CN" sz="2800" dirty="0">
                  <a:solidFill>
                    <a:srgbClr val="22232A"/>
                  </a:solidFill>
                  <a:ea typeface="字由点字典黑 45J" panose="00020600040101010101" charset="-122"/>
                  <a:sym typeface="+mn-ea"/>
                </a:rPr>
                <a:t>3.	</a:t>
              </a:r>
              <a:r>
                <a:rPr lang="zh-CN" altLang="en-US" sz="2800" dirty="0">
                  <a:solidFill>
                    <a:srgbClr val="22232A"/>
                  </a:solidFill>
                  <a:ea typeface="字由点字典黑 45J" panose="00020600040101010101" charset="-122"/>
                  <a:sym typeface="+mn-ea"/>
                </a:rPr>
                <a:t>学习率调整：将</a:t>
              </a:r>
              <a:r>
                <a:rPr lang="en-US" altLang="zh-CN" sz="2800" dirty="0">
                  <a:solidFill>
                    <a:srgbClr val="22232A"/>
                  </a:solidFill>
                  <a:ea typeface="字由点字典黑 45J" panose="00020600040101010101" charset="-122"/>
                  <a:sym typeface="+mn-ea"/>
                </a:rPr>
                <a:t>SGD</a:t>
              </a:r>
              <a:r>
                <a:rPr lang="zh-CN" altLang="en-US" sz="2800" dirty="0">
                  <a:solidFill>
                    <a:srgbClr val="22232A"/>
                  </a:solidFill>
                  <a:ea typeface="字由点字典黑 45J" panose="00020600040101010101" charset="-122"/>
                  <a:sym typeface="+mn-ea"/>
                </a:rPr>
                <a:t>优化器的学习率由</a:t>
              </a:r>
              <a:r>
                <a:rPr lang="en-US" altLang="zh-CN" sz="2800" dirty="0">
                  <a:solidFill>
                    <a:srgbClr val="22232A"/>
                  </a:solidFill>
                  <a:ea typeface="字由点字典黑 45J" panose="00020600040101010101" charset="-122"/>
                  <a:sym typeface="+mn-ea"/>
                </a:rPr>
                <a:t>0.01</a:t>
              </a:r>
              <a:r>
                <a:rPr lang="zh-CN" altLang="en-US" sz="2800" dirty="0">
                  <a:solidFill>
                    <a:srgbClr val="22232A"/>
                  </a:solidFill>
                  <a:ea typeface="字由点字典黑 45J" panose="00020600040101010101" charset="-122"/>
                  <a:sym typeface="+mn-ea"/>
                </a:rPr>
                <a:t>调整为</a:t>
              </a:r>
              <a:r>
                <a:rPr lang="en-US" altLang="zh-CN" sz="2800" dirty="0">
                  <a:solidFill>
                    <a:srgbClr val="22232A"/>
                  </a:solidFill>
                  <a:ea typeface="字由点字典黑 45J" panose="00020600040101010101" charset="-122"/>
                  <a:sym typeface="+mn-ea"/>
                </a:rPr>
                <a:t>0.02</a:t>
              </a:r>
              <a:r>
                <a:rPr lang="zh-CN" altLang="en-US" sz="2800" dirty="0">
                  <a:solidFill>
                    <a:srgbClr val="22232A"/>
                  </a:solidFill>
                  <a:ea typeface="字由点字典黑 45J" panose="00020600040101010101" charset="-122"/>
                  <a:sym typeface="+mn-ea"/>
                </a:rPr>
                <a:t>，重新进行训练和测试。</a:t>
              </a:r>
            </a:p>
          </p:txBody>
        </p:sp>
      </p:grpSp>
    </p:spTree>
    <p:extLst>
      <p:ext uri="{BB962C8B-B14F-4D97-AF65-F5344CB8AC3E}">
        <p14:creationId xmlns:p14="http://schemas.microsoft.com/office/powerpoint/2010/main" val="19521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03</a:t>
            </a:r>
          </a:p>
        </p:txBody>
      </p:sp>
      <p:grpSp>
        <p:nvGrpSpPr>
          <p:cNvPr id="4" name="组合 3"/>
          <p:cNvGrpSpPr/>
          <p:nvPr/>
        </p:nvGrpSpPr>
        <p:grpSpPr>
          <a:xfrm>
            <a:off x="2970530" y="5661025"/>
            <a:ext cx="3969385" cy="941070"/>
            <a:chOff x="5019" y="8913"/>
            <a:chExt cx="6251" cy="1482"/>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1141"/>
            </a:xfrm>
            <a:prstGeom prst="rect">
              <a:avLst/>
            </a:prstGeom>
          </p:spPr>
          <p:txBody>
            <a:bodyPr lIns="0" tIns="0" rIns="0" bIns="0" rtlCol="0" anchor="t">
              <a:spAutoFit/>
            </a:bodyPr>
            <a:lstStyle/>
            <a:p>
              <a:pPr algn="ctr">
                <a:lnSpc>
                  <a:spcPts val="6440"/>
                </a:lnSpc>
              </a:pPr>
              <a:r>
                <a:rPr lang="zh-CN" altLang="en-US" sz="3600" dirty="0">
                  <a:solidFill>
                    <a:srgbClr val="FFFFFF"/>
                  </a:solidFill>
                  <a:ea typeface="字由点字典黑 55J" panose="00020600040101010101" charset="-122"/>
                </a:rPr>
                <a:t>模型结构</a:t>
              </a:r>
            </a:p>
          </p:txBody>
        </p:sp>
      </p:grpSp>
      <p:sp>
        <p:nvSpPr>
          <p:cNvPr id="33" name="TextBox 9"/>
          <p:cNvSpPr txBox="1"/>
          <p:nvPr/>
        </p:nvSpPr>
        <p:spPr>
          <a:xfrm>
            <a:off x="9812655" y="3390900"/>
            <a:ext cx="5985510" cy="1417504"/>
          </a:xfrm>
          <a:prstGeom prst="rect">
            <a:avLst/>
          </a:prstGeom>
        </p:spPr>
        <p:txBody>
          <a:bodyPr wrap="square" lIns="0" tIns="0" rIns="0" bIns="0" rtlCol="0" anchor="t">
            <a:spAutoFit/>
          </a:bodyPr>
          <a:lstStyle/>
          <a:p>
            <a:pPr algn="just">
              <a:lnSpc>
                <a:spcPts val="5855"/>
              </a:lnSpc>
            </a:pPr>
            <a:r>
              <a:rPr lang="en-US" altLang="zh-CN" sz="3200" dirty="0" err="1">
                <a:solidFill>
                  <a:srgbClr val="22232A"/>
                </a:solidFill>
                <a:ea typeface="字由点字典黑 45J" panose="00020600040101010101" charset="-122"/>
                <a:sym typeface="+mn-ea"/>
              </a:rPr>
              <a:t>DeiT</a:t>
            </a:r>
            <a:r>
              <a:rPr lang="en-US" altLang="zh-CN" sz="3200" dirty="0">
                <a:solidFill>
                  <a:srgbClr val="22232A"/>
                </a:solidFill>
                <a:ea typeface="字由点字典黑 45J" panose="00020600040101010101" charset="-122"/>
                <a:sym typeface="+mn-ea"/>
              </a:rPr>
              <a:t>-B</a:t>
            </a:r>
          </a:p>
          <a:p>
            <a:pPr algn="just">
              <a:lnSpc>
                <a:spcPts val="5855"/>
              </a:lnSpc>
            </a:pPr>
            <a:r>
              <a:rPr lang="en-US" sz="3200" dirty="0">
                <a:solidFill>
                  <a:srgbClr val="22232A"/>
                </a:solidFill>
                <a:ea typeface="字由点字典黑 45J" panose="00020600040101010101" charset="-122"/>
                <a:sym typeface="+mn-ea"/>
              </a:rPr>
              <a:t>ResNet18</a:t>
            </a:r>
            <a:endParaRPr lang="en-US" sz="3200" dirty="0">
              <a:solidFill>
                <a:srgbClr val="22232A"/>
              </a:solidFill>
              <a:ea typeface="字由点字典黑 45J" panose="0002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1828800" y="1943100"/>
            <a:ext cx="15087600" cy="4468467"/>
          </a:xfrm>
          <a:prstGeom prst="rect">
            <a:avLst/>
          </a:prstGeom>
        </p:spPr>
        <p:txBody>
          <a:bodyPr wrap="square" lIns="0" tIns="0" rIns="0" bIns="0" rtlCol="0" anchor="t">
            <a:spAutoFit/>
          </a:bodyPr>
          <a:lstStyle/>
          <a:p>
            <a:pPr algn="ctr">
              <a:lnSpc>
                <a:spcPts val="41680"/>
              </a:lnSpc>
            </a:pPr>
            <a:r>
              <a:rPr lang="en-US" sz="15000" b="1" spc="2413" dirty="0" err="1">
                <a:solidFill>
                  <a:schemeClr val="accent2">
                    <a:lumMod val="50000"/>
                  </a:schemeClr>
                </a:solidFill>
                <a:latin typeface="+mn-ea"/>
              </a:rPr>
              <a:t>DeiT</a:t>
            </a:r>
            <a:r>
              <a:rPr lang="en-US" sz="15000" b="1" spc="2413" dirty="0">
                <a:solidFill>
                  <a:schemeClr val="accent2">
                    <a:lumMod val="50000"/>
                  </a:schemeClr>
                </a:solidFill>
                <a:latin typeface="+mn-ea"/>
              </a:rPr>
              <a:t>-B</a:t>
            </a:r>
          </a:p>
        </p:txBody>
      </p:sp>
    </p:spTree>
    <p:extLst>
      <p:ext uri="{BB962C8B-B14F-4D97-AF65-F5344CB8AC3E}">
        <p14:creationId xmlns:p14="http://schemas.microsoft.com/office/powerpoint/2010/main" val="103261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485900"/>
            <a:ext cx="16078200" cy="6705600"/>
            <a:chOff x="-4176" y="0"/>
            <a:chExt cx="8146278" cy="9946055"/>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9091604"/>
              <a:chOff x="0" y="0"/>
              <a:chExt cx="5877912" cy="6563372"/>
            </a:xfrm>
          </p:grpSpPr>
          <p:sp>
            <p:nvSpPr>
              <p:cNvPr id="8" name="Freeform 8"/>
              <p:cNvSpPr/>
              <p:nvPr/>
            </p:nvSpPr>
            <p:spPr>
              <a:xfrm>
                <a:off x="0" y="0"/>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466766"/>
            </a:xfrm>
            <a:prstGeom prst="rect">
              <a:avLst/>
            </a:prstGeom>
          </p:spPr>
          <p:txBody>
            <a:bodyPr wrap="square" lIns="0" tIns="0" rIns="0" bIns="0" rtlCol="0" anchor="t">
              <a:spAutoFit/>
            </a:bodyPr>
            <a:lstStyle/>
            <a:p>
              <a:pPr algn="ctr">
                <a:lnSpc>
                  <a:spcPts val="3920"/>
                </a:lnSpc>
              </a:pPr>
              <a:r>
                <a:rPr lang="en-US" altLang="zh-CN" sz="2800" dirty="0" err="1">
                  <a:solidFill>
                    <a:srgbClr val="FFFFFF"/>
                  </a:solidFill>
                  <a:ea typeface="字由点字典黑 55J" panose="00020600040101010101" charset="-122"/>
                </a:rPr>
                <a:t>DeiT</a:t>
              </a:r>
              <a:r>
                <a:rPr lang="en-US" altLang="zh-CN" sz="2800" dirty="0">
                  <a:solidFill>
                    <a:srgbClr val="FFFFFF"/>
                  </a:solidFill>
                  <a:ea typeface="字由点字典黑 55J" panose="00020600040101010101" charset="-122"/>
                </a:rPr>
                <a:t>-B</a:t>
              </a:r>
              <a:r>
                <a:rPr lang="zh-CN" altLang="en-US" sz="2800" dirty="0">
                  <a:solidFill>
                    <a:srgbClr val="FFFFFF"/>
                  </a:solidFill>
                  <a:ea typeface="字由点字典黑 55J" panose="00020600040101010101" charset="-122"/>
                </a:rPr>
                <a:t>模型的架构：</a:t>
              </a:r>
            </a:p>
          </p:txBody>
        </p:sp>
        <p:sp>
          <p:nvSpPr>
            <p:cNvPr id="10" name="TextBox 10"/>
            <p:cNvSpPr txBox="1"/>
            <p:nvPr/>
          </p:nvSpPr>
          <p:spPr>
            <a:xfrm>
              <a:off x="192591" y="2024038"/>
              <a:ext cx="7653397" cy="6802165"/>
            </a:xfrm>
            <a:prstGeom prst="rect">
              <a:avLst/>
            </a:prstGeom>
          </p:spPr>
          <p:txBody>
            <a:bodyPr wrap="square" lIns="0" tIns="0" rIns="0" bIns="0" rtlCol="0" anchor="t">
              <a:spAutoFit/>
            </a:bodyPr>
            <a:lstStyle/>
            <a:p>
              <a:pPr algn="just">
                <a:lnSpc>
                  <a:spcPts val="3600"/>
                </a:lnSpc>
              </a:pPr>
              <a:r>
                <a:rPr lang="en-US" altLang="zh-CN" sz="2800" dirty="0">
                  <a:solidFill>
                    <a:srgbClr val="22232A"/>
                  </a:solidFill>
                  <a:ea typeface="字由点字典黑 45J" panose="00020600040101010101" charset="-122"/>
                  <a:sym typeface="+mn-ea"/>
                </a:rPr>
                <a:t>1.</a:t>
              </a:r>
              <a:r>
                <a:rPr lang="zh-CN" altLang="en-US" sz="2800" dirty="0">
                  <a:solidFill>
                    <a:srgbClr val="22232A"/>
                  </a:solidFill>
                  <a:ea typeface="字由点字典黑 45J" panose="00020600040101010101" charset="-122"/>
                  <a:sym typeface="+mn-ea"/>
                </a:rPr>
                <a:t>图像块的嵌入（</a:t>
              </a:r>
              <a:r>
                <a:rPr lang="en-US" altLang="zh-CN" sz="2800" dirty="0">
                  <a:solidFill>
                    <a:srgbClr val="22232A"/>
                  </a:solidFill>
                  <a:ea typeface="字由点字典黑 45J" panose="00020600040101010101" charset="-122"/>
                  <a:sym typeface="+mn-ea"/>
                </a:rPr>
                <a:t>Patch Embedding</a:t>
              </a:r>
              <a:r>
                <a:rPr lang="zh-CN" altLang="en-US" sz="2800" dirty="0">
                  <a:solidFill>
                    <a:srgbClr val="22232A"/>
                  </a:solidFill>
                  <a:ea typeface="字由点字典黑 45J" panose="00020600040101010101" charset="-122"/>
                  <a:sym typeface="+mn-ea"/>
                </a:rPr>
                <a:t>）： 输入图像首先被分割成固定大小的图块（</a:t>
              </a:r>
              <a:r>
                <a:rPr lang="en-US" altLang="zh-CN" sz="2800" dirty="0">
                  <a:solidFill>
                    <a:srgbClr val="22232A"/>
                  </a:solidFill>
                  <a:ea typeface="字由点字典黑 45J" panose="00020600040101010101" charset="-122"/>
                  <a:sym typeface="+mn-ea"/>
                </a:rPr>
                <a:t>patches</a:t>
              </a:r>
              <a:r>
                <a:rPr lang="zh-CN" altLang="en-US" sz="2800" dirty="0">
                  <a:solidFill>
                    <a:srgbClr val="22232A"/>
                  </a:solidFill>
                  <a:ea typeface="字由点字典黑 45J" panose="00020600040101010101" charset="-122"/>
                  <a:sym typeface="+mn-ea"/>
                </a:rPr>
                <a:t>），每个图块被线性映射成一个向量。这些向量构成了模型的输入序列。</a:t>
              </a:r>
            </a:p>
            <a:p>
              <a:pPr algn="just">
                <a:lnSpc>
                  <a:spcPts val="3600"/>
                </a:lnSpc>
              </a:pPr>
              <a:r>
                <a:rPr lang="en-US" altLang="zh-CN" sz="2800" dirty="0">
                  <a:solidFill>
                    <a:srgbClr val="22232A"/>
                  </a:solidFill>
                  <a:ea typeface="字由点字典黑 45J" panose="00020600040101010101" charset="-122"/>
                  <a:sym typeface="+mn-ea"/>
                </a:rPr>
                <a:t>2.</a:t>
              </a:r>
              <a:r>
                <a:rPr lang="zh-CN" altLang="en-US" sz="2800" dirty="0">
                  <a:solidFill>
                    <a:srgbClr val="22232A"/>
                  </a:solidFill>
                  <a:ea typeface="字由点字典黑 45J" panose="00020600040101010101" charset="-122"/>
                  <a:sym typeface="+mn-ea"/>
                </a:rPr>
                <a:t>位置嵌入（</a:t>
              </a:r>
              <a:r>
                <a:rPr lang="en-US" altLang="zh-CN" sz="2800" dirty="0">
                  <a:solidFill>
                    <a:srgbClr val="22232A"/>
                  </a:solidFill>
                  <a:ea typeface="字由点字典黑 45J" panose="00020600040101010101" charset="-122"/>
                  <a:sym typeface="+mn-ea"/>
                </a:rPr>
                <a:t>Position Embedding</a:t>
              </a:r>
              <a:r>
                <a:rPr lang="zh-CN" altLang="en-US" sz="2800" dirty="0">
                  <a:solidFill>
                    <a:srgbClr val="22232A"/>
                  </a:solidFill>
                  <a:ea typeface="字由点字典黑 45J" panose="00020600040101010101" charset="-122"/>
                  <a:sym typeface="+mn-ea"/>
                </a:rPr>
                <a:t>）： 对输入序列中的每个位置都添加了一个位置嵌入向量，用于表示图像块之间的相对位置信息。</a:t>
              </a:r>
            </a:p>
            <a:p>
              <a:pPr algn="just">
                <a:lnSpc>
                  <a:spcPts val="3600"/>
                </a:lnSpc>
              </a:pPr>
              <a:r>
                <a:rPr lang="en-US" altLang="zh-CN" sz="2800" dirty="0">
                  <a:solidFill>
                    <a:srgbClr val="22232A"/>
                  </a:solidFill>
                  <a:ea typeface="字由点字典黑 45J" panose="00020600040101010101" charset="-122"/>
                  <a:sym typeface="+mn-ea"/>
                </a:rPr>
                <a:t>3.</a:t>
              </a:r>
              <a:r>
                <a:rPr lang="zh-CN" altLang="en-US" sz="2800" dirty="0">
                  <a:solidFill>
                    <a:srgbClr val="22232A"/>
                  </a:solidFill>
                  <a:ea typeface="字由点字典黑 45J" panose="00020600040101010101" charset="-122"/>
                  <a:sym typeface="+mn-ea"/>
                </a:rPr>
                <a:t>多层</a:t>
              </a:r>
              <a:r>
                <a:rPr lang="en-US" altLang="zh-CN" sz="2800" dirty="0">
                  <a:solidFill>
                    <a:srgbClr val="22232A"/>
                  </a:solidFill>
                  <a:ea typeface="字由点字典黑 45J" panose="00020600040101010101" charset="-122"/>
                  <a:sym typeface="+mn-ea"/>
                </a:rPr>
                <a:t>Transformer</a:t>
              </a:r>
              <a:r>
                <a:rPr lang="zh-CN" altLang="en-US" sz="2800" dirty="0">
                  <a:solidFill>
                    <a:srgbClr val="22232A"/>
                  </a:solidFill>
                  <a:ea typeface="字由点字典黑 45J" panose="00020600040101010101" charset="-122"/>
                  <a:sym typeface="+mn-ea"/>
                </a:rPr>
                <a:t>编码器： 包含多个</a:t>
              </a:r>
              <a:r>
                <a:rPr lang="en-US" altLang="zh-CN" sz="2800" dirty="0">
                  <a:solidFill>
                    <a:srgbClr val="22232A"/>
                  </a:solidFill>
                  <a:ea typeface="字由点字典黑 45J" panose="00020600040101010101" charset="-122"/>
                  <a:sym typeface="+mn-ea"/>
                </a:rPr>
                <a:t>Transformer</a:t>
              </a:r>
              <a:r>
                <a:rPr lang="zh-CN" altLang="en-US" sz="2800" dirty="0">
                  <a:solidFill>
                    <a:srgbClr val="22232A"/>
                  </a:solidFill>
                  <a:ea typeface="字由点字典黑 45J" panose="00020600040101010101" charset="-122"/>
                  <a:sym typeface="+mn-ea"/>
                </a:rPr>
                <a:t>编码器层，每个层都有以下子层：</a:t>
              </a:r>
            </a:p>
            <a:p>
              <a:pPr algn="just">
                <a:lnSpc>
                  <a:spcPts val="3600"/>
                </a:lnSpc>
              </a:pPr>
              <a:r>
                <a:rPr lang="en-US" altLang="zh-CN" sz="2800" dirty="0">
                  <a:solidFill>
                    <a:srgbClr val="22232A"/>
                  </a:solidFill>
                  <a:ea typeface="字由点字典黑 45J" panose="00020600040101010101" charset="-122"/>
                  <a:sym typeface="+mn-ea"/>
                </a:rPr>
                <a:t>·</a:t>
              </a:r>
              <a:r>
                <a:rPr lang="zh-CN" altLang="en-US" sz="2800" dirty="0">
                  <a:solidFill>
                    <a:srgbClr val="22232A"/>
                  </a:solidFill>
                  <a:ea typeface="字由点字典黑 45J" panose="00020600040101010101" charset="-122"/>
                  <a:sym typeface="+mn-ea"/>
                </a:rPr>
                <a:t>自注意力机制（</a:t>
              </a:r>
              <a:r>
                <a:rPr lang="en-US" altLang="zh-CN" sz="2800" dirty="0">
                  <a:solidFill>
                    <a:srgbClr val="22232A"/>
                  </a:solidFill>
                  <a:ea typeface="字由点字典黑 45J" panose="00020600040101010101" charset="-122"/>
                  <a:sym typeface="+mn-ea"/>
                </a:rPr>
                <a:t>Self-Attention</a:t>
              </a:r>
              <a:r>
                <a:rPr lang="zh-CN" altLang="en-US" sz="2800" dirty="0">
                  <a:solidFill>
                    <a:srgbClr val="22232A"/>
                  </a:solidFill>
                  <a:ea typeface="字由点字典黑 45J" panose="00020600040101010101" charset="-122"/>
                  <a:sym typeface="+mn-ea"/>
                </a:rPr>
                <a:t>）： 用于捕捉输入序列中元素之间的依赖关系。</a:t>
              </a:r>
            </a:p>
            <a:p>
              <a:pPr algn="just">
                <a:lnSpc>
                  <a:spcPts val="3600"/>
                </a:lnSpc>
              </a:pPr>
              <a:r>
                <a:rPr lang="en-US" altLang="zh-CN" sz="2800" dirty="0">
                  <a:solidFill>
                    <a:srgbClr val="22232A"/>
                  </a:solidFill>
                  <a:ea typeface="字由点字典黑 45J" panose="00020600040101010101" charset="-122"/>
                  <a:sym typeface="+mn-ea"/>
                </a:rPr>
                <a:t>·</a:t>
              </a:r>
              <a:r>
                <a:rPr lang="zh-CN" altLang="en-US" sz="2800" dirty="0">
                  <a:solidFill>
                    <a:srgbClr val="22232A"/>
                  </a:solidFill>
                  <a:ea typeface="字由点字典黑 45J" panose="00020600040101010101" charset="-122"/>
                  <a:sym typeface="+mn-ea"/>
                </a:rPr>
                <a:t>前馈神经网络（</a:t>
              </a:r>
              <a:r>
                <a:rPr lang="en-US" altLang="zh-CN" sz="2800" dirty="0">
                  <a:solidFill>
                    <a:srgbClr val="22232A"/>
                  </a:solidFill>
                  <a:ea typeface="字由点字典黑 45J" panose="00020600040101010101" charset="-122"/>
                  <a:sym typeface="+mn-ea"/>
                </a:rPr>
                <a:t>Feedforward Neural Network</a:t>
              </a:r>
              <a:r>
                <a:rPr lang="zh-CN" altLang="en-US" sz="2800" dirty="0">
                  <a:solidFill>
                    <a:srgbClr val="22232A"/>
                  </a:solidFill>
                  <a:ea typeface="字由点字典黑 45J" panose="00020600040101010101" charset="-122"/>
                  <a:sym typeface="+mn-ea"/>
                </a:rPr>
                <a:t>）： 对每个位置的表示进行非线性变换。</a:t>
              </a:r>
            </a:p>
            <a:p>
              <a:pPr algn="just">
                <a:lnSpc>
                  <a:spcPts val="3600"/>
                </a:lnSpc>
              </a:pPr>
              <a:r>
                <a:rPr lang="en-US" altLang="zh-CN" sz="2800" dirty="0">
                  <a:solidFill>
                    <a:srgbClr val="22232A"/>
                  </a:solidFill>
                  <a:ea typeface="字由点字典黑 45J" panose="00020600040101010101" charset="-122"/>
                  <a:sym typeface="+mn-ea"/>
                </a:rPr>
                <a:t>4.</a:t>
              </a:r>
              <a:r>
                <a:rPr lang="zh-CN" altLang="en-US" sz="2800" dirty="0">
                  <a:solidFill>
                    <a:srgbClr val="22232A"/>
                  </a:solidFill>
                  <a:ea typeface="字由点字典黑 45J" panose="00020600040101010101" charset="-122"/>
                  <a:sym typeface="+mn-ea"/>
                </a:rPr>
                <a:t>全局平均池化（</a:t>
              </a:r>
              <a:r>
                <a:rPr lang="en-US" altLang="zh-CN" sz="2800" dirty="0">
                  <a:solidFill>
                    <a:srgbClr val="22232A"/>
                  </a:solidFill>
                  <a:ea typeface="字由点字典黑 45J" panose="00020600040101010101" charset="-122"/>
                  <a:sym typeface="+mn-ea"/>
                </a:rPr>
                <a:t>Global Average Pooling</a:t>
              </a:r>
              <a:r>
                <a:rPr lang="zh-CN" altLang="en-US" sz="2800" dirty="0">
                  <a:solidFill>
                    <a:srgbClr val="22232A"/>
                  </a:solidFill>
                  <a:ea typeface="字由点字典黑 45J" panose="00020600040101010101" charset="-122"/>
                  <a:sym typeface="+mn-ea"/>
                </a:rPr>
                <a:t>）： 对编码器输出进行全局平均池化，将序列的维度降至一维。</a:t>
              </a:r>
            </a:p>
            <a:p>
              <a:pPr algn="just">
                <a:lnSpc>
                  <a:spcPts val="3600"/>
                </a:lnSpc>
              </a:pPr>
              <a:r>
                <a:rPr lang="en-US" altLang="zh-CN" sz="2800" dirty="0">
                  <a:solidFill>
                    <a:srgbClr val="22232A"/>
                  </a:solidFill>
                  <a:ea typeface="字由点字典黑 45J" panose="00020600040101010101" charset="-122"/>
                  <a:sym typeface="+mn-ea"/>
                </a:rPr>
                <a:t>5.</a:t>
              </a:r>
              <a:r>
                <a:rPr lang="zh-CN" altLang="en-US" sz="2800" dirty="0">
                  <a:solidFill>
                    <a:srgbClr val="22232A"/>
                  </a:solidFill>
                  <a:ea typeface="字由点字典黑 45J" panose="00020600040101010101" charset="-122"/>
                  <a:sym typeface="+mn-ea"/>
                </a:rPr>
                <a:t>线性分类器： 最终，通过一个线性分类器对全局平均池化的输出进行分类。</a:t>
              </a:r>
            </a:p>
          </p:txBody>
        </p:sp>
      </p:grpSp>
    </p:spTree>
    <p:extLst>
      <p:ext uri="{BB962C8B-B14F-4D97-AF65-F5344CB8AC3E}">
        <p14:creationId xmlns:p14="http://schemas.microsoft.com/office/powerpoint/2010/main" val="119686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86696" y="6880817"/>
            <a:ext cx="461025" cy="54765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28944" y="2901569"/>
            <a:ext cx="518777" cy="54765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70527" y="2920619"/>
            <a:ext cx="656280" cy="52860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40829" y="6842035"/>
            <a:ext cx="553775" cy="528604"/>
          </a:xfrm>
          <a:prstGeom prst="rect">
            <a:avLst/>
          </a:prstGeom>
        </p:spPr>
      </p:pic>
      <p:sp>
        <p:nvSpPr>
          <p:cNvPr id="11" name="TextBox 4">
            <a:extLst>
              <a:ext uri="{FF2B5EF4-FFF2-40B4-BE49-F238E27FC236}">
                <a16:creationId xmlns:a16="http://schemas.microsoft.com/office/drawing/2014/main" id="{B43951C2-F348-65C3-A47A-8EC9B96935AC}"/>
              </a:ext>
            </a:extLst>
          </p:cNvPr>
          <p:cNvSpPr txBox="1"/>
          <p:nvPr/>
        </p:nvSpPr>
        <p:spPr>
          <a:xfrm>
            <a:off x="-2209800" y="732026"/>
            <a:ext cx="5428827" cy="128049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4" name="Group 2">
            <a:extLst>
              <a:ext uri="{FF2B5EF4-FFF2-40B4-BE49-F238E27FC236}">
                <a16:creationId xmlns:a16="http://schemas.microsoft.com/office/drawing/2014/main" id="{A962D180-EB12-901D-5F2D-ED410C02FD15}"/>
              </a:ext>
            </a:extLst>
          </p:cNvPr>
          <p:cNvGrpSpPr/>
          <p:nvPr/>
        </p:nvGrpSpPr>
        <p:grpSpPr>
          <a:xfrm>
            <a:off x="-1796415" y="876935"/>
            <a:ext cx="8121016" cy="1146175"/>
            <a:chOff x="0" y="0"/>
            <a:chExt cx="1760215" cy="406400"/>
          </a:xfrm>
        </p:grpSpPr>
        <p:sp>
          <p:nvSpPr>
            <p:cNvPr id="25" name="Freeform 3">
              <a:extLst>
                <a:ext uri="{FF2B5EF4-FFF2-40B4-BE49-F238E27FC236}">
                  <a16:creationId xmlns:a16="http://schemas.microsoft.com/office/drawing/2014/main" id="{A41431CC-30D8-F05B-55A6-12006A58F6A9}"/>
                </a:ext>
              </a:extLst>
            </p:cNvPr>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txBody>
            <a:bodyPr/>
            <a:lstStyle/>
            <a:p>
              <a:endParaRPr lang="zh-CN" altLang="en-US" dirty="0"/>
            </a:p>
          </p:txBody>
        </p:sp>
        <p:sp>
          <p:nvSpPr>
            <p:cNvPr id="26" name="TextBox 4">
              <a:extLst>
                <a:ext uri="{FF2B5EF4-FFF2-40B4-BE49-F238E27FC236}">
                  <a16:creationId xmlns:a16="http://schemas.microsoft.com/office/drawing/2014/main" id="{56F94039-1CEA-ABC9-9343-F2077E584AFF}"/>
                </a:ext>
              </a:extLst>
            </p:cNvPr>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27" name="TextBox 5">
            <a:extLst>
              <a:ext uri="{FF2B5EF4-FFF2-40B4-BE49-F238E27FC236}">
                <a16:creationId xmlns:a16="http://schemas.microsoft.com/office/drawing/2014/main" id="{D6965C77-0B3A-9105-158D-A56291EAEA5D}"/>
              </a:ext>
            </a:extLst>
          </p:cNvPr>
          <p:cNvSpPr txBox="1"/>
          <p:nvPr/>
        </p:nvSpPr>
        <p:spPr>
          <a:xfrm>
            <a:off x="428401" y="1100250"/>
            <a:ext cx="4219799" cy="644664"/>
          </a:xfrm>
          <a:prstGeom prst="rect">
            <a:avLst/>
          </a:prstGeom>
        </p:spPr>
        <p:txBody>
          <a:bodyPr wrap="square" lIns="0" tIns="0" rIns="0" bIns="0" rtlCol="0" anchor="t">
            <a:spAutoFit/>
          </a:bodyPr>
          <a:lstStyle/>
          <a:p>
            <a:pPr>
              <a:lnSpc>
                <a:spcPts val="5460"/>
              </a:lnSpc>
            </a:pPr>
            <a:r>
              <a:rPr lang="en-US" altLang="zh-CN" sz="3900" dirty="0" err="1">
                <a:solidFill>
                  <a:srgbClr val="FFFFFF"/>
                </a:solidFill>
                <a:latin typeface="华文细黑" panose="02010600040101010101" charset="-122"/>
                <a:ea typeface="华文细黑" panose="02010600040101010101" charset="-122"/>
                <a:cs typeface="华文细黑" panose="02010600040101010101" charset="-122"/>
              </a:rPr>
              <a:t>DeiT</a:t>
            </a:r>
            <a:r>
              <a:rPr lang="en-US" altLang="zh-CN" sz="3900" dirty="0">
                <a:solidFill>
                  <a:srgbClr val="FFFFFF"/>
                </a:solidFill>
                <a:latin typeface="华文细黑" panose="02010600040101010101" charset="-122"/>
                <a:ea typeface="华文细黑" panose="02010600040101010101" charset="-122"/>
                <a:cs typeface="华文细黑" panose="02010600040101010101" charset="-122"/>
              </a:rPr>
              <a:t>-B</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架构图</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2" name="图片 1">
            <a:extLst>
              <a:ext uri="{FF2B5EF4-FFF2-40B4-BE49-F238E27FC236}">
                <a16:creationId xmlns:a16="http://schemas.microsoft.com/office/drawing/2014/main" id="{96927124-A442-5941-18DB-403B03E1FA1F}"/>
              </a:ext>
            </a:extLst>
          </p:cNvPr>
          <p:cNvPicPr>
            <a:picLocks noChangeAspect="1"/>
          </p:cNvPicPr>
          <p:nvPr/>
        </p:nvPicPr>
        <p:blipFill>
          <a:blip r:embed="rId10"/>
          <a:stretch>
            <a:fillRect/>
          </a:stretch>
        </p:blipFill>
        <p:spPr>
          <a:xfrm>
            <a:off x="3048000" y="1830216"/>
            <a:ext cx="11265445" cy="7506149"/>
          </a:xfrm>
          <a:prstGeom prst="rect">
            <a:avLst/>
          </a:prstGeom>
        </p:spPr>
      </p:pic>
    </p:spTree>
    <p:extLst>
      <p:ext uri="{BB962C8B-B14F-4D97-AF65-F5344CB8AC3E}">
        <p14:creationId xmlns:p14="http://schemas.microsoft.com/office/powerpoint/2010/main" val="256192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86696" y="6880817"/>
            <a:ext cx="461025" cy="54765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28944" y="2901569"/>
            <a:ext cx="518777" cy="54765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70527" y="2920619"/>
            <a:ext cx="656280" cy="52860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40829" y="6842035"/>
            <a:ext cx="553775" cy="528604"/>
          </a:xfrm>
          <a:prstGeom prst="rect">
            <a:avLst/>
          </a:prstGeom>
        </p:spPr>
      </p:pic>
      <p:sp>
        <p:nvSpPr>
          <p:cNvPr id="11" name="TextBox 4">
            <a:extLst>
              <a:ext uri="{FF2B5EF4-FFF2-40B4-BE49-F238E27FC236}">
                <a16:creationId xmlns:a16="http://schemas.microsoft.com/office/drawing/2014/main" id="{B43951C2-F348-65C3-A47A-8EC9B96935AC}"/>
              </a:ext>
            </a:extLst>
          </p:cNvPr>
          <p:cNvSpPr txBox="1"/>
          <p:nvPr/>
        </p:nvSpPr>
        <p:spPr>
          <a:xfrm>
            <a:off x="-2209800" y="732026"/>
            <a:ext cx="5428827" cy="128049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4" name="Group 2">
            <a:extLst>
              <a:ext uri="{FF2B5EF4-FFF2-40B4-BE49-F238E27FC236}">
                <a16:creationId xmlns:a16="http://schemas.microsoft.com/office/drawing/2014/main" id="{A962D180-EB12-901D-5F2D-ED410C02FD15}"/>
              </a:ext>
            </a:extLst>
          </p:cNvPr>
          <p:cNvGrpSpPr/>
          <p:nvPr/>
        </p:nvGrpSpPr>
        <p:grpSpPr>
          <a:xfrm>
            <a:off x="-1796415" y="876935"/>
            <a:ext cx="6901815" cy="1146175"/>
            <a:chOff x="0" y="0"/>
            <a:chExt cx="1760215" cy="406400"/>
          </a:xfrm>
        </p:grpSpPr>
        <p:sp>
          <p:nvSpPr>
            <p:cNvPr id="25" name="Freeform 3">
              <a:extLst>
                <a:ext uri="{FF2B5EF4-FFF2-40B4-BE49-F238E27FC236}">
                  <a16:creationId xmlns:a16="http://schemas.microsoft.com/office/drawing/2014/main" id="{A41431CC-30D8-F05B-55A6-12006A58F6A9}"/>
                </a:ext>
              </a:extLst>
            </p:cNvPr>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txBody>
            <a:bodyPr/>
            <a:lstStyle/>
            <a:p>
              <a:endParaRPr lang="zh-CN" altLang="en-US" dirty="0"/>
            </a:p>
          </p:txBody>
        </p:sp>
        <p:sp>
          <p:nvSpPr>
            <p:cNvPr id="26" name="TextBox 4">
              <a:extLst>
                <a:ext uri="{FF2B5EF4-FFF2-40B4-BE49-F238E27FC236}">
                  <a16:creationId xmlns:a16="http://schemas.microsoft.com/office/drawing/2014/main" id="{56F94039-1CEA-ABC9-9343-F2077E584AFF}"/>
                </a:ext>
              </a:extLst>
            </p:cNvPr>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27" name="TextBox 5">
            <a:extLst>
              <a:ext uri="{FF2B5EF4-FFF2-40B4-BE49-F238E27FC236}">
                <a16:creationId xmlns:a16="http://schemas.microsoft.com/office/drawing/2014/main" id="{D6965C77-0B3A-9105-158D-A56291EAEA5D}"/>
              </a:ext>
            </a:extLst>
          </p:cNvPr>
          <p:cNvSpPr txBox="1"/>
          <p:nvPr/>
        </p:nvSpPr>
        <p:spPr>
          <a:xfrm>
            <a:off x="428401" y="1100250"/>
            <a:ext cx="4219799" cy="644664"/>
          </a:xfrm>
          <a:prstGeom prst="rect">
            <a:avLst/>
          </a:prstGeom>
        </p:spPr>
        <p:txBody>
          <a:bodyPr wrap="square"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蒸馏流程图</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2" name="图片 1">
            <a:extLst>
              <a:ext uri="{FF2B5EF4-FFF2-40B4-BE49-F238E27FC236}">
                <a16:creationId xmlns:a16="http://schemas.microsoft.com/office/drawing/2014/main" id="{4CCDE75A-972A-9C6C-CE20-103060ADF4BF}"/>
              </a:ext>
            </a:extLst>
          </p:cNvPr>
          <p:cNvPicPr>
            <a:picLocks noChangeAspect="1"/>
          </p:cNvPicPr>
          <p:nvPr/>
        </p:nvPicPr>
        <p:blipFill>
          <a:blip r:embed="rId10"/>
          <a:stretch>
            <a:fillRect/>
          </a:stretch>
        </p:blipFill>
        <p:spPr>
          <a:xfrm>
            <a:off x="5390648" y="495300"/>
            <a:ext cx="7506704" cy="8964615"/>
          </a:xfrm>
          <a:prstGeom prst="rect">
            <a:avLst/>
          </a:prstGeom>
        </p:spPr>
      </p:pic>
    </p:spTree>
    <p:extLst>
      <p:ext uri="{BB962C8B-B14F-4D97-AF65-F5344CB8AC3E}">
        <p14:creationId xmlns:p14="http://schemas.microsoft.com/office/powerpoint/2010/main" val="248779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
          <p:cNvSpPr txBox="1"/>
          <p:nvPr/>
        </p:nvSpPr>
        <p:spPr>
          <a:xfrm>
            <a:off x="1828800" y="1943100"/>
            <a:ext cx="15087600" cy="4468467"/>
          </a:xfrm>
          <a:prstGeom prst="rect">
            <a:avLst/>
          </a:prstGeom>
        </p:spPr>
        <p:txBody>
          <a:bodyPr wrap="square" lIns="0" tIns="0" rIns="0" bIns="0" rtlCol="0" anchor="t">
            <a:spAutoFit/>
          </a:bodyPr>
          <a:lstStyle/>
          <a:p>
            <a:pPr algn="ctr">
              <a:lnSpc>
                <a:spcPts val="41680"/>
              </a:lnSpc>
            </a:pPr>
            <a:r>
              <a:rPr lang="en-US" sz="15000" b="1" spc="2413" dirty="0">
                <a:solidFill>
                  <a:schemeClr val="accent2">
                    <a:lumMod val="50000"/>
                  </a:schemeClr>
                </a:solidFill>
                <a:latin typeface="+mn-ea"/>
              </a:rPr>
              <a:t>ResNet18</a:t>
            </a:r>
          </a:p>
        </p:txBody>
      </p:sp>
    </p:spTree>
    <p:extLst>
      <p:ext uri="{BB962C8B-B14F-4D97-AF65-F5344CB8AC3E}">
        <p14:creationId xmlns:p14="http://schemas.microsoft.com/office/powerpoint/2010/main" val="30991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8"/>
          <p:cNvSpPr/>
          <p:nvPr/>
        </p:nvSpPr>
        <p:spPr>
          <a:xfrm>
            <a:off x="5421427" y="7702763"/>
            <a:ext cx="5062407"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40" name="Freeform 8"/>
          <p:cNvSpPr/>
          <p:nvPr/>
        </p:nvSpPr>
        <p:spPr>
          <a:xfrm>
            <a:off x="5506336" y="5104679"/>
            <a:ext cx="4355036"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grpSp>
        <p:nvGrpSpPr>
          <p:cNvPr id="6" name="Group 6"/>
          <p:cNvGrpSpPr/>
          <p:nvPr/>
        </p:nvGrpSpPr>
        <p:grpSpPr>
          <a:xfrm>
            <a:off x="5209360" y="2212954"/>
            <a:ext cx="8389898" cy="2292844"/>
            <a:chOff x="0" y="-146367"/>
            <a:chExt cx="11186531" cy="3057124"/>
          </a:xfrm>
        </p:grpSpPr>
        <p:grpSp>
          <p:nvGrpSpPr>
            <p:cNvPr id="7" name="Group 7"/>
            <p:cNvGrpSpPr/>
            <p:nvPr/>
          </p:nvGrpSpPr>
          <p:grpSpPr>
            <a:xfrm>
              <a:off x="205499" y="-146367"/>
              <a:ext cx="6756940" cy="1400000"/>
              <a:chOff x="0" y="-47625"/>
              <a:chExt cx="2198574" cy="455532"/>
            </a:xfrm>
          </p:grpSpPr>
          <p:sp>
            <p:nvSpPr>
              <p:cNvPr id="8" name="Freeform 8"/>
              <p:cNvSpPr/>
              <p:nvPr/>
            </p:nvSpPr>
            <p:spPr>
              <a:xfrm>
                <a:off x="47976" y="735"/>
                <a:ext cx="2150598" cy="407172"/>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9" name="TextBox 9"/>
              <p:cNvSpPr txBox="1"/>
              <p:nvPr/>
            </p:nvSpPr>
            <p:spPr>
              <a:xfrm>
                <a:off x="0" y="-47625"/>
                <a:ext cx="812800" cy="454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10" name="Group 10"/>
            <p:cNvGrpSpPr/>
            <p:nvPr/>
          </p:nvGrpSpPr>
          <p:grpSpPr>
            <a:xfrm>
              <a:off x="0" y="0"/>
              <a:ext cx="1249001" cy="1195695"/>
              <a:chOff x="0" y="0"/>
              <a:chExt cx="812800" cy="778111"/>
            </a:xfrm>
          </p:grpSpPr>
          <p:sp>
            <p:nvSpPr>
              <p:cNvPr id="11" name="Freeform 1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13" name="TextBox 13"/>
            <p:cNvSpPr txBox="1"/>
            <p:nvPr/>
          </p:nvSpPr>
          <p:spPr>
            <a:xfrm>
              <a:off x="35781" y="166683"/>
              <a:ext cx="1177439" cy="795655"/>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字由点字典黑 55J" panose="00020600040101010101" charset="-122"/>
                  <a:ea typeface="微软雅黑"/>
                  <a:cs typeface="+mn-cs"/>
                </a:rPr>
                <a:t>01</a:t>
              </a:r>
            </a:p>
          </p:txBody>
        </p:sp>
        <p:sp>
          <p:nvSpPr>
            <p:cNvPr id="14" name="TextBox 14"/>
            <p:cNvSpPr txBox="1"/>
            <p:nvPr/>
          </p:nvSpPr>
          <p:spPr>
            <a:xfrm>
              <a:off x="629444" y="1736761"/>
              <a:ext cx="10557087" cy="1173996"/>
            </a:xfrm>
            <a:prstGeom prst="rect">
              <a:avLst/>
            </a:prstGeom>
          </p:spPr>
          <p:txBody>
            <a:bodyPr wrap="square" lIns="0" tIns="0" rIns="0" bIns="0" rtlCol="0" anchor="t">
              <a:spAutoFit/>
            </a:bodyPr>
            <a:lstStyle/>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输入尺寸为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1x28x28</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，输出通道数为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64</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，卷积核大小为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3x3</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，填充为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，步幅为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p:txBody>
        </p:sp>
        <p:sp>
          <p:nvSpPr>
            <p:cNvPr id="15" name="TextBox 15"/>
            <p:cNvSpPr txBox="1"/>
            <p:nvPr/>
          </p:nvSpPr>
          <p:spPr>
            <a:xfrm>
              <a:off x="1249001" y="284564"/>
              <a:ext cx="5038517" cy="613159"/>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二维卷积层（</a:t>
              </a:r>
              <a:r>
                <a:rPr kumimoji="0" lang="en-US" altLang="zh-CN"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conv1</a:t>
              </a: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a:t>
              </a:r>
            </a:p>
          </p:txBody>
        </p:sp>
      </p:grpSp>
      <p:grpSp>
        <p:nvGrpSpPr>
          <p:cNvPr id="16" name="Group 16"/>
          <p:cNvGrpSpPr/>
          <p:nvPr/>
        </p:nvGrpSpPr>
        <p:grpSpPr>
          <a:xfrm>
            <a:off x="5055236" y="4989102"/>
            <a:ext cx="8416205" cy="1995356"/>
            <a:chOff x="0" y="-146367"/>
            <a:chExt cx="11221607" cy="2660475"/>
          </a:xfrm>
        </p:grpSpPr>
        <p:sp>
          <p:nvSpPr>
            <p:cNvPr id="19" name="TextBox 19"/>
            <p:cNvSpPr txBox="1"/>
            <p:nvPr/>
          </p:nvSpPr>
          <p:spPr>
            <a:xfrm>
              <a:off x="205499" y="-146367"/>
              <a:ext cx="2498001" cy="1395368"/>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0" name="Group 20"/>
            <p:cNvGrpSpPr/>
            <p:nvPr/>
          </p:nvGrpSpPr>
          <p:grpSpPr>
            <a:xfrm>
              <a:off x="0" y="0"/>
              <a:ext cx="1249001" cy="1195695"/>
              <a:chOff x="0" y="0"/>
              <a:chExt cx="812800" cy="778111"/>
            </a:xfrm>
          </p:grpSpPr>
          <p:sp>
            <p:nvSpPr>
              <p:cNvPr id="21" name="Freeform 2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23" name="TextBox 23"/>
            <p:cNvSpPr txBox="1"/>
            <p:nvPr/>
          </p:nvSpPr>
          <p:spPr>
            <a:xfrm>
              <a:off x="35781" y="166683"/>
              <a:ext cx="1177439" cy="795655"/>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字由点字典黑 55J" panose="00020600040101010101" charset="-122"/>
                  <a:ea typeface="微软雅黑"/>
                  <a:cs typeface="+mn-cs"/>
                </a:rPr>
                <a:t>02</a:t>
              </a:r>
            </a:p>
          </p:txBody>
        </p:sp>
        <p:sp>
          <p:nvSpPr>
            <p:cNvPr id="24" name="TextBox 24"/>
            <p:cNvSpPr txBox="1"/>
            <p:nvPr/>
          </p:nvSpPr>
          <p:spPr>
            <a:xfrm>
              <a:off x="723787" y="1955664"/>
              <a:ext cx="10497820" cy="558444"/>
            </a:xfrm>
            <a:prstGeom prst="rect">
              <a:avLst/>
            </a:prstGeom>
          </p:spPr>
          <p:txBody>
            <a:bodyPr wrap="square" lIns="0" tIns="0" rIns="0" bIns="0" rtlCol="0" anchor="t">
              <a:spAutoFit/>
            </a:bodyPr>
            <a:lstStyle/>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对卷积层的输出进行批归一化。</a:t>
              </a: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p:txBody>
        </p:sp>
        <p:sp>
          <p:nvSpPr>
            <p:cNvPr id="25" name="TextBox 25"/>
            <p:cNvSpPr txBox="1"/>
            <p:nvPr/>
          </p:nvSpPr>
          <p:spPr>
            <a:xfrm>
              <a:off x="1249001" y="284564"/>
              <a:ext cx="4656759" cy="613159"/>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批归一化层（</a:t>
              </a:r>
              <a:r>
                <a:rPr kumimoji="0" lang="en-US" altLang="zh-CN"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bn1</a:t>
              </a: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a:t>
              </a:r>
            </a:p>
          </p:txBody>
        </p:sp>
      </p:grpSp>
      <p:grpSp>
        <p:nvGrpSpPr>
          <p:cNvPr id="26" name="Group 26"/>
          <p:cNvGrpSpPr/>
          <p:nvPr/>
        </p:nvGrpSpPr>
        <p:grpSpPr>
          <a:xfrm>
            <a:off x="5038490" y="7596461"/>
            <a:ext cx="8454523" cy="1862617"/>
            <a:chOff x="0" y="-146367"/>
            <a:chExt cx="11272697" cy="2483490"/>
          </a:xfrm>
        </p:grpSpPr>
        <p:sp>
          <p:nvSpPr>
            <p:cNvPr id="29" name="TextBox 29"/>
            <p:cNvSpPr txBox="1"/>
            <p:nvPr/>
          </p:nvSpPr>
          <p:spPr>
            <a:xfrm>
              <a:off x="205499" y="-146367"/>
              <a:ext cx="2498001" cy="1395368"/>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30" name="Group 30"/>
            <p:cNvGrpSpPr/>
            <p:nvPr/>
          </p:nvGrpSpPr>
          <p:grpSpPr>
            <a:xfrm>
              <a:off x="0" y="0"/>
              <a:ext cx="1249001" cy="1195695"/>
              <a:chOff x="0" y="0"/>
              <a:chExt cx="812800" cy="778111"/>
            </a:xfrm>
          </p:grpSpPr>
          <p:sp>
            <p:nvSpPr>
              <p:cNvPr id="31" name="Freeform 3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33" name="TextBox 33"/>
            <p:cNvSpPr txBox="1"/>
            <p:nvPr/>
          </p:nvSpPr>
          <p:spPr>
            <a:xfrm>
              <a:off x="35781" y="166683"/>
              <a:ext cx="1177439" cy="795655"/>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字由点字典黑 55J" panose="00020600040101010101" charset="-122"/>
                  <a:ea typeface="微软雅黑"/>
                  <a:cs typeface="+mn-cs"/>
                </a:rPr>
                <a:t>03</a:t>
              </a:r>
            </a:p>
          </p:txBody>
        </p:sp>
        <p:sp>
          <p:nvSpPr>
            <p:cNvPr id="34" name="TextBox 34"/>
            <p:cNvSpPr txBox="1"/>
            <p:nvPr/>
          </p:nvSpPr>
          <p:spPr>
            <a:xfrm>
              <a:off x="818057" y="1778679"/>
              <a:ext cx="10454640" cy="558444"/>
            </a:xfrm>
            <a:prstGeom prst="rect">
              <a:avLst/>
            </a:prstGeom>
          </p:spPr>
          <p:txBody>
            <a:bodyPr wrap="square" lIns="0" tIns="0" rIns="0" bIns="0" rtlCol="0" anchor="t">
              <a:spAutoFit/>
            </a:bodyPr>
            <a:lstStyle/>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对归一化后的特征图应用</a:t>
              </a:r>
              <a:r>
                <a:rPr kumimoji="0" lang="en-US" altLang="zh-CN" sz="2400" b="0" i="0" u="none" strike="noStrike" kern="1200" cap="none" spc="0" normalizeH="0" baseline="0" noProof="0" dirty="0" err="1">
                  <a:ln>
                    <a:noFill/>
                  </a:ln>
                  <a:solidFill>
                    <a:srgbClr val="22232A"/>
                  </a:solidFill>
                  <a:effectLst/>
                  <a:uLnTx/>
                  <a:uFillTx/>
                  <a:latin typeface="Arial"/>
                  <a:ea typeface="字由点字典黑 45J" panose="00020600040101010101" charset="-122"/>
                  <a:cs typeface="+mn-cs"/>
                  <a:sym typeface="+mn-ea"/>
                </a:rPr>
                <a:t>ReLU</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激活函数。</a:t>
              </a: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p:txBody>
        </p:sp>
        <p:sp>
          <p:nvSpPr>
            <p:cNvPr id="35" name="TextBox 35"/>
            <p:cNvSpPr txBox="1"/>
            <p:nvPr/>
          </p:nvSpPr>
          <p:spPr>
            <a:xfrm>
              <a:off x="1643161" y="291266"/>
              <a:ext cx="4722173" cy="613159"/>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3B3B3B"/>
                  </a:solidFill>
                  <a:effectLst/>
                  <a:uLnTx/>
                  <a:uFillTx/>
                  <a:latin typeface="Arial"/>
                  <a:ea typeface="字由点字典黑 55J" panose="00020600040101010101" charset="-122"/>
                  <a:cs typeface="+mn-cs"/>
                </a:rPr>
                <a:t>ReLU</a:t>
              </a: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激活函数（</a:t>
              </a:r>
              <a:r>
                <a:rPr kumimoji="0" lang="en-US" altLang="zh-CN" sz="2800" b="0" i="0" u="none" strike="noStrike" kern="1200" cap="none" spc="0" normalizeH="0" baseline="0" noProof="0" dirty="0" err="1">
                  <a:ln>
                    <a:noFill/>
                  </a:ln>
                  <a:solidFill>
                    <a:srgbClr val="3B3B3B"/>
                  </a:solidFill>
                  <a:effectLst/>
                  <a:uLnTx/>
                  <a:uFillTx/>
                  <a:latin typeface="Arial"/>
                  <a:ea typeface="字由点字典黑 55J" panose="00020600040101010101" charset="-122"/>
                  <a:cs typeface="+mn-cs"/>
                </a:rPr>
                <a:t>relu</a:t>
              </a:r>
              <a:r>
                <a:rPr kumimoji="0" lang="zh-CN" altLang="en-US" sz="2800" b="0" i="0" u="none" strike="noStrike" kern="1200" cap="none" spc="0" normalizeH="0" baseline="0" noProof="0" dirty="0">
                  <a:ln>
                    <a:noFill/>
                  </a:ln>
                  <a:solidFill>
                    <a:srgbClr val="3B3B3B"/>
                  </a:solidFill>
                  <a:effectLst/>
                  <a:uLnTx/>
                  <a:uFillTx/>
                  <a:latin typeface="Arial"/>
                  <a:ea typeface="字由点字典黑 55J" panose="00020600040101010101" charset="-122"/>
                  <a:cs typeface="+mn-cs"/>
                </a:rPr>
                <a:t>）</a:t>
              </a:r>
            </a:p>
          </p:txBody>
        </p:sp>
      </p:grpSp>
      <p:grpSp>
        <p:nvGrpSpPr>
          <p:cNvPr id="2" name="Group 2">
            <a:extLst>
              <a:ext uri="{FF2B5EF4-FFF2-40B4-BE49-F238E27FC236}">
                <a16:creationId xmlns:a16="http://schemas.microsoft.com/office/drawing/2014/main" id="{F27148B3-8586-9941-0D08-6A4D66940B78}"/>
              </a:ext>
            </a:extLst>
          </p:cNvPr>
          <p:cNvGrpSpPr/>
          <p:nvPr/>
        </p:nvGrpSpPr>
        <p:grpSpPr>
          <a:xfrm>
            <a:off x="-1796414" y="876935"/>
            <a:ext cx="7941122" cy="1146175"/>
            <a:chOff x="0" y="0"/>
            <a:chExt cx="1760215" cy="406400"/>
          </a:xfrm>
        </p:grpSpPr>
        <p:sp>
          <p:nvSpPr>
            <p:cNvPr id="3" name="Freeform 3">
              <a:extLst>
                <a:ext uri="{FF2B5EF4-FFF2-40B4-BE49-F238E27FC236}">
                  <a16:creationId xmlns:a16="http://schemas.microsoft.com/office/drawing/2014/main" id="{84412873-A40D-D48F-2E76-A01271E015AC}"/>
                </a:ext>
              </a:extLst>
            </p:cNvPr>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4" name="TextBox 4">
              <a:extLst>
                <a:ext uri="{FF2B5EF4-FFF2-40B4-BE49-F238E27FC236}">
                  <a16:creationId xmlns:a16="http://schemas.microsoft.com/office/drawing/2014/main" id="{28A65EB4-0F09-E614-4D7D-089934089FFD}"/>
                </a:ext>
              </a:extLst>
            </p:cNvPr>
            <p:cNvSpPr txBox="1"/>
            <p:nvPr/>
          </p:nvSpPr>
          <p:spPr>
            <a:xfrm>
              <a:off x="0" y="-47625"/>
              <a:ext cx="812800" cy="454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5" name="TextBox 5">
            <a:extLst>
              <a:ext uri="{FF2B5EF4-FFF2-40B4-BE49-F238E27FC236}">
                <a16:creationId xmlns:a16="http://schemas.microsoft.com/office/drawing/2014/main" id="{6588C114-961D-99AE-BAAE-CC5C32A9CCA7}"/>
              </a:ext>
            </a:extLst>
          </p:cNvPr>
          <p:cNvSpPr txBox="1"/>
          <p:nvPr/>
        </p:nvSpPr>
        <p:spPr>
          <a:xfrm>
            <a:off x="428625" y="1100455"/>
            <a:ext cx="3654308" cy="644664"/>
          </a:xfrm>
          <a:prstGeom prst="rect">
            <a:avLst/>
          </a:prstGeom>
        </p:spPr>
        <p:txBody>
          <a:bodyPr wrap="square" lIns="0" tIns="0" rIns="0" bIns="0" rtlCol="0" anchor="t">
            <a:spAutoFit/>
          </a:bodyPr>
          <a:lstStyle/>
          <a:p>
            <a:pPr marL="0" marR="0" lvl="0" indent="0" algn="l" defTabSz="914400" rtl="0" eaLnBrk="1" fontAlgn="auto" latinLnBrk="0" hangingPunct="1">
              <a:lnSpc>
                <a:spcPts val="5460"/>
              </a:lnSpc>
              <a:spcBef>
                <a:spcPts val="0"/>
              </a:spcBef>
              <a:spcAft>
                <a:spcPts val="0"/>
              </a:spcAft>
              <a:buClrTx/>
              <a:buSzTx/>
              <a:buFontTx/>
              <a:buNone/>
              <a:tabLst/>
              <a:defRPr/>
            </a:pPr>
            <a:r>
              <a:rPr kumimoji="0" lang="zh-CN" altLang="en-US" sz="3900" b="0" i="0" u="none" strike="noStrike" kern="1200" cap="none" spc="0" normalizeH="0" baseline="0" noProof="0" dirty="0">
                <a:ln>
                  <a:noFill/>
                </a:ln>
                <a:solidFill>
                  <a:srgbClr val="FFFFFF"/>
                </a:solidFill>
                <a:effectLst/>
                <a:uLnTx/>
                <a:uFillTx/>
                <a:latin typeface="华文细黑" panose="02010600040101010101" charset="-122"/>
                <a:ea typeface="华文细黑" panose="02010600040101010101" charset="-122"/>
                <a:cs typeface="华文细黑" panose="02010600040101010101" charset="-122"/>
              </a:rPr>
              <a:t>第一层（输入层）</a:t>
            </a:r>
          </a:p>
        </p:txBody>
      </p:sp>
      <p:pic>
        <p:nvPicPr>
          <p:cNvPr id="18" name="图片 17">
            <a:extLst>
              <a:ext uri="{FF2B5EF4-FFF2-40B4-BE49-F238E27FC236}">
                <a16:creationId xmlns:a16="http://schemas.microsoft.com/office/drawing/2014/main" id="{2F78057A-1CDD-3450-90E6-37298F9FE5B9}"/>
              </a:ext>
            </a:extLst>
          </p:cNvPr>
          <p:cNvPicPr>
            <a:picLocks noChangeAspect="1"/>
          </p:cNvPicPr>
          <p:nvPr/>
        </p:nvPicPr>
        <p:blipFill>
          <a:blip r:embed="rId2"/>
          <a:stretch>
            <a:fillRect/>
          </a:stretch>
        </p:blipFill>
        <p:spPr>
          <a:xfrm>
            <a:off x="5579287" y="508116"/>
            <a:ext cx="10207055" cy="12921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22309" y="2489086"/>
            <a:ext cx="1757607" cy="1757607"/>
            <a:chOff x="0" y="0"/>
            <a:chExt cx="2343476" cy="2343476"/>
          </a:xfrm>
          <a:solidFill>
            <a:srgbClr val="B5DAE3"/>
          </a:solidFill>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0" name="TextBox 10"/>
            <p:cNvSpPr txBox="1"/>
            <p:nvPr/>
          </p:nvSpPr>
          <p:spPr>
            <a:xfrm>
              <a:off x="246188" y="835787"/>
              <a:ext cx="1851100" cy="626496"/>
            </a:xfrm>
            <a:prstGeom prst="rect">
              <a:avLst/>
            </a:prstGeom>
            <a:grpFill/>
          </p:spPr>
          <p:txBody>
            <a:bodyPr lIns="0" tIns="0" rIns="0" bIns="0" rtlCol="0" anchor="t">
              <a:spAutoFit/>
            </a:bodyPr>
            <a:lstStyle/>
            <a:p>
              <a:pPr marL="0" marR="0" lvl="0" indent="0" algn="ctr" defTabSz="914400" rtl="0" eaLnBrk="1" fontAlgn="auto" latinLnBrk="0" hangingPunct="1">
                <a:lnSpc>
                  <a:spcPts val="3925"/>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ileron Heavy" panose="00000A00000000000000"/>
                  <a:ea typeface="微软雅黑"/>
                  <a:cs typeface="+mn-cs"/>
                </a:rPr>
                <a:t>LAYER 1</a:t>
              </a:r>
            </a:p>
          </p:txBody>
        </p:sp>
      </p:grpSp>
      <p:grpSp>
        <p:nvGrpSpPr>
          <p:cNvPr id="11" name="Group 11"/>
          <p:cNvGrpSpPr/>
          <p:nvPr/>
        </p:nvGrpSpPr>
        <p:grpSpPr>
          <a:xfrm>
            <a:off x="6082717" y="2510518"/>
            <a:ext cx="1757607" cy="1757607"/>
            <a:chOff x="0" y="0"/>
            <a:chExt cx="2343476" cy="2343476"/>
          </a:xfrm>
          <a:solidFill>
            <a:srgbClr val="B5DAE3"/>
          </a:solidFill>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3" name="TextBox 13"/>
            <p:cNvSpPr txBox="1"/>
            <p:nvPr/>
          </p:nvSpPr>
          <p:spPr>
            <a:xfrm>
              <a:off x="246188" y="835787"/>
              <a:ext cx="1851100" cy="626496"/>
            </a:xfrm>
            <a:prstGeom prst="rect">
              <a:avLst/>
            </a:prstGeom>
            <a:grpFill/>
          </p:spPr>
          <p:txBody>
            <a:bodyPr lIns="0" tIns="0" rIns="0" bIns="0" rtlCol="0" anchor="t">
              <a:spAutoFit/>
            </a:bodyPr>
            <a:lstStyle/>
            <a:p>
              <a:pPr marL="0" marR="0" lvl="0" indent="0" algn="ctr" defTabSz="914400" rtl="0" eaLnBrk="1" fontAlgn="auto" latinLnBrk="0" hangingPunct="1">
                <a:lnSpc>
                  <a:spcPts val="3925"/>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ileron Heavy" panose="00000A00000000000000"/>
                  <a:ea typeface="微软雅黑"/>
                  <a:cs typeface="+mn-cs"/>
                </a:rPr>
                <a:t>LAYER 2</a:t>
              </a:r>
            </a:p>
          </p:txBody>
        </p:sp>
      </p:grpSp>
      <p:grpSp>
        <p:nvGrpSpPr>
          <p:cNvPr id="14" name="Group 14"/>
          <p:cNvGrpSpPr/>
          <p:nvPr/>
        </p:nvGrpSpPr>
        <p:grpSpPr>
          <a:xfrm>
            <a:off x="10820577" y="2489086"/>
            <a:ext cx="1757607" cy="1757607"/>
            <a:chOff x="0" y="0"/>
            <a:chExt cx="2343476" cy="2343476"/>
          </a:xfrm>
          <a:solidFill>
            <a:srgbClr val="B5DAE3"/>
          </a:solidFill>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6" name="TextBox 16"/>
            <p:cNvSpPr txBox="1"/>
            <p:nvPr/>
          </p:nvSpPr>
          <p:spPr>
            <a:xfrm>
              <a:off x="246188" y="835787"/>
              <a:ext cx="1851100" cy="626496"/>
            </a:xfrm>
            <a:prstGeom prst="rect">
              <a:avLst/>
            </a:prstGeom>
            <a:grpFill/>
          </p:spPr>
          <p:txBody>
            <a:bodyPr lIns="0" tIns="0" rIns="0" bIns="0" rtlCol="0" anchor="t">
              <a:spAutoFit/>
            </a:bodyPr>
            <a:lstStyle/>
            <a:p>
              <a:pPr marL="0" marR="0" lvl="0" indent="0" algn="ctr" defTabSz="914400" rtl="0" eaLnBrk="1" fontAlgn="auto" latinLnBrk="0" hangingPunct="1">
                <a:lnSpc>
                  <a:spcPts val="3925"/>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ileron Heavy" panose="00000A00000000000000"/>
                  <a:ea typeface="微软雅黑"/>
                  <a:cs typeface="+mn-cs"/>
                </a:rPr>
                <a:t>LAYER 3</a:t>
              </a:r>
            </a:p>
          </p:txBody>
        </p:sp>
      </p:grpSp>
      <p:grpSp>
        <p:nvGrpSpPr>
          <p:cNvPr id="23" name="Group 23"/>
          <p:cNvGrpSpPr/>
          <p:nvPr/>
        </p:nvGrpSpPr>
        <p:grpSpPr>
          <a:xfrm>
            <a:off x="15013701" y="2489086"/>
            <a:ext cx="1757607" cy="1757607"/>
            <a:chOff x="0" y="0"/>
            <a:chExt cx="2343476" cy="2343476"/>
          </a:xfrm>
          <a:solidFill>
            <a:srgbClr val="B5DAE3"/>
          </a:solidFill>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25" name="TextBox 25"/>
            <p:cNvSpPr txBox="1"/>
            <p:nvPr/>
          </p:nvSpPr>
          <p:spPr>
            <a:xfrm>
              <a:off x="246188" y="835787"/>
              <a:ext cx="1851100" cy="626496"/>
            </a:xfrm>
            <a:prstGeom prst="rect">
              <a:avLst/>
            </a:prstGeom>
            <a:grpFill/>
          </p:spPr>
          <p:txBody>
            <a:bodyPr lIns="0" tIns="0" rIns="0" bIns="0" rtlCol="0" anchor="t">
              <a:spAutoFit/>
            </a:bodyPr>
            <a:lstStyle/>
            <a:p>
              <a:pPr marL="0" marR="0" lvl="0" indent="0" algn="ctr" defTabSz="914400" rtl="0" eaLnBrk="1" fontAlgn="auto" latinLnBrk="0" hangingPunct="1">
                <a:lnSpc>
                  <a:spcPts val="3925"/>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ileron Heavy" panose="00000A00000000000000"/>
                  <a:ea typeface="微软雅黑"/>
                  <a:cs typeface="+mn-cs"/>
                </a:rPr>
                <a:t>LAYER 4</a:t>
              </a:r>
            </a:p>
          </p:txBody>
        </p:sp>
      </p:grpSp>
      <p:pic>
        <p:nvPicPr>
          <p:cNvPr id="26" name="Picture 26"/>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4326797" y="3001966"/>
            <a:ext cx="727850" cy="731842"/>
          </a:xfrm>
          <a:prstGeom prst="rect">
            <a:avLst/>
          </a:prstGeom>
        </p:spPr>
      </p:pic>
      <p:pic>
        <p:nvPicPr>
          <p:cNvPr id="27" name="Picture 27"/>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9059499" y="2980535"/>
            <a:ext cx="727850" cy="731842"/>
          </a:xfrm>
          <a:prstGeom prst="rect">
            <a:avLst/>
          </a:prstGeom>
        </p:spPr>
      </p:pic>
      <p:pic>
        <p:nvPicPr>
          <p:cNvPr id="28" name="Picture 28"/>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549308" y="3028740"/>
            <a:ext cx="727850" cy="731842"/>
          </a:xfrm>
          <a:prstGeom prst="rect">
            <a:avLst/>
          </a:prstGeom>
        </p:spPr>
      </p:pic>
      <p:sp>
        <p:nvSpPr>
          <p:cNvPr id="37" name="TextBox 37"/>
          <p:cNvSpPr txBox="1"/>
          <p:nvPr/>
        </p:nvSpPr>
        <p:spPr>
          <a:xfrm>
            <a:off x="428625" y="4360648"/>
            <a:ext cx="4011599" cy="1940916"/>
          </a:xfrm>
          <a:prstGeom prst="rect">
            <a:avLst/>
          </a:prstGeom>
        </p:spPr>
        <p:txBody>
          <a:bodyPr lIns="0" tIns="0" rIns="0" bIns="0" rtlCol="0" anchor="t">
            <a:spAutoFit/>
          </a:bodyPr>
          <a:lstStyle/>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输入尺寸：具有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64</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输出尺寸：具有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64</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基本块数量：</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步幅（</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stride</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a:t>
            </a:r>
            <a:endPar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ctr" defTabSz="914400" rtl="0" eaLnBrk="1" fontAlgn="auto" latinLnBrk="0" hangingPunct="1">
              <a:lnSpc>
                <a:spcPts val="30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思源黑体" panose="020B0500000000000000" charset="-122"/>
              <a:cs typeface="+mn-cs"/>
            </a:endParaRPr>
          </a:p>
        </p:txBody>
      </p:sp>
      <p:grpSp>
        <p:nvGrpSpPr>
          <p:cNvPr id="50" name="Group 2"/>
          <p:cNvGrpSpPr/>
          <p:nvPr/>
        </p:nvGrpSpPr>
        <p:grpSpPr>
          <a:xfrm>
            <a:off x="-2209800" y="866343"/>
            <a:ext cx="11756770" cy="1146175"/>
            <a:chOff x="0" y="0"/>
            <a:chExt cx="1760215" cy="406400"/>
          </a:xfrm>
        </p:grpSpPr>
        <p:sp>
          <p:nvSpPr>
            <p:cNvPr id="51"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2" name="TextBox 4"/>
            <p:cNvSpPr txBox="1"/>
            <p:nvPr/>
          </p:nvSpPr>
          <p:spPr>
            <a:xfrm>
              <a:off x="0" y="-47625"/>
              <a:ext cx="812800" cy="454025"/>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sp>
        <p:nvSpPr>
          <p:cNvPr id="53" name="TextBox 5"/>
          <p:cNvSpPr txBox="1"/>
          <p:nvPr/>
        </p:nvSpPr>
        <p:spPr>
          <a:xfrm>
            <a:off x="428625" y="1100455"/>
            <a:ext cx="6326054" cy="644664"/>
          </a:xfrm>
          <a:prstGeom prst="rect">
            <a:avLst/>
          </a:prstGeom>
        </p:spPr>
        <p:txBody>
          <a:bodyPr wrap="square" lIns="0" tIns="0" rIns="0" bIns="0" rtlCol="0" anchor="t">
            <a:spAutoFit/>
          </a:bodyPr>
          <a:lstStyle/>
          <a:p>
            <a:pPr marL="0" marR="0" lvl="0" indent="0" algn="l" defTabSz="914400" rtl="0" eaLnBrk="1" fontAlgn="auto" latinLnBrk="0" hangingPunct="1">
              <a:lnSpc>
                <a:spcPts val="546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华文细黑" panose="02010600040101010101" charset="-122"/>
                <a:ea typeface="华文细黑" panose="02010600040101010101" charset="-122"/>
                <a:cs typeface="华文细黑" panose="02010600040101010101" charset="-122"/>
              </a:rPr>
              <a:t> </a:t>
            </a:r>
            <a:r>
              <a:rPr kumimoji="0" lang="zh-CN" altLang="en-US" sz="3900" b="0" i="0" u="none" strike="noStrike" kern="1200" cap="none" spc="0" normalizeH="0" baseline="0" noProof="0" dirty="0">
                <a:ln>
                  <a:noFill/>
                </a:ln>
                <a:solidFill>
                  <a:srgbClr val="FFFFFF"/>
                </a:solidFill>
                <a:effectLst/>
                <a:uLnTx/>
                <a:uFillTx/>
                <a:latin typeface="华文细黑" panose="02010600040101010101" charset="-122"/>
                <a:ea typeface="华文细黑" panose="02010600040101010101" charset="-122"/>
                <a:cs typeface="华文细黑" panose="02010600040101010101" charset="-122"/>
              </a:rPr>
              <a:t>第二层到第五层（基本块层）</a:t>
            </a:r>
          </a:p>
        </p:txBody>
      </p:sp>
      <p:sp>
        <p:nvSpPr>
          <p:cNvPr id="3" name="TextBox 37">
            <a:extLst>
              <a:ext uri="{FF2B5EF4-FFF2-40B4-BE49-F238E27FC236}">
                <a16:creationId xmlns:a16="http://schemas.microsoft.com/office/drawing/2014/main" id="{DFA35515-511A-2F39-EB44-D59F1818A97D}"/>
              </a:ext>
            </a:extLst>
          </p:cNvPr>
          <p:cNvSpPr txBox="1"/>
          <p:nvPr/>
        </p:nvSpPr>
        <p:spPr>
          <a:xfrm>
            <a:off x="4955720" y="4360648"/>
            <a:ext cx="4011599" cy="1940916"/>
          </a:xfrm>
          <a:prstGeom prst="rect">
            <a:avLst/>
          </a:prstGeom>
        </p:spPr>
        <p:txBody>
          <a:bodyPr lIns="0" tIns="0" rIns="0" bIns="0" rtlCol="0" anchor="t">
            <a:spAutoFit/>
          </a:bodyPr>
          <a:lstStyle/>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输入尺寸：具有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64</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输出尺寸：具有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128</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基本块数量：</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步幅（</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stride</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endPar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ctr" defTabSz="914400" rtl="0" eaLnBrk="1" fontAlgn="auto" latinLnBrk="0" hangingPunct="1">
              <a:lnSpc>
                <a:spcPts val="30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思源黑体" panose="020B0500000000000000" charset="-122"/>
              <a:cs typeface="+mn-cs"/>
            </a:endParaRPr>
          </a:p>
        </p:txBody>
      </p:sp>
      <p:sp>
        <p:nvSpPr>
          <p:cNvPr id="4" name="TextBox 37">
            <a:extLst>
              <a:ext uri="{FF2B5EF4-FFF2-40B4-BE49-F238E27FC236}">
                <a16:creationId xmlns:a16="http://schemas.microsoft.com/office/drawing/2014/main" id="{4380AB4E-A623-CF3F-1BD6-3A6C33B49056}"/>
              </a:ext>
            </a:extLst>
          </p:cNvPr>
          <p:cNvSpPr txBox="1"/>
          <p:nvPr/>
        </p:nvSpPr>
        <p:spPr>
          <a:xfrm>
            <a:off x="9693580" y="4360648"/>
            <a:ext cx="4011599" cy="1940916"/>
          </a:xfrm>
          <a:prstGeom prst="rect">
            <a:avLst/>
          </a:prstGeom>
        </p:spPr>
        <p:txBody>
          <a:bodyPr lIns="0" tIns="0" rIns="0" bIns="0" rtlCol="0" anchor="t">
            <a:spAutoFit/>
          </a:bodyPr>
          <a:lstStyle/>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输入尺寸：具有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128</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输出尺寸：具有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256</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基本块数量：</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步幅（</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stride</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endPar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ctr" defTabSz="914400" rtl="0" eaLnBrk="1" fontAlgn="auto" latinLnBrk="0" hangingPunct="1">
              <a:lnSpc>
                <a:spcPts val="30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思源黑体" panose="020B0500000000000000" charset="-122"/>
              <a:cs typeface="+mn-cs"/>
            </a:endParaRPr>
          </a:p>
        </p:txBody>
      </p:sp>
      <p:sp>
        <p:nvSpPr>
          <p:cNvPr id="5" name="TextBox 37">
            <a:extLst>
              <a:ext uri="{FF2B5EF4-FFF2-40B4-BE49-F238E27FC236}">
                <a16:creationId xmlns:a16="http://schemas.microsoft.com/office/drawing/2014/main" id="{9D212425-66B2-86E0-2C58-6D065324AAF9}"/>
              </a:ext>
            </a:extLst>
          </p:cNvPr>
          <p:cNvSpPr txBox="1"/>
          <p:nvPr/>
        </p:nvSpPr>
        <p:spPr>
          <a:xfrm>
            <a:off x="13913233" y="4360648"/>
            <a:ext cx="4011599" cy="1940916"/>
          </a:xfrm>
          <a:prstGeom prst="rect">
            <a:avLst/>
          </a:prstGeom>
        </p:spPr>
        <p:txBody>
          <a:bodyPr lIns="0" tIns="0" rIns="0" bIns="0" rtlCol="0" anchor="t">
            <a:spAutoFit/>
          </a:bodyPr>
          <a:lstStyle/>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输入尺寸：具有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256</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输出尺寸：具有</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512</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个通道的特征图。</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基本块数量：</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p>
          <a:p>
            <a:pPr marL="0" marR="0" lvl="0" indent="0" algn="ctr" defTabSz="914400" rtl="0" eaLnBrk="1" fontAlgn="auto" latinLnBrk="0" hangingPunct="1">
              <a:lnSpc>
                <a:spcPts val="306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步幅（</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stride</a:t>
            </a:r>
            <a:r>
              <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r>
              <a:rPr kumimoji="0" lang="en-US" altLang="zh-CN"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2</a:t>
            </a:r>
            <a:endParaRPr kumimoji="0" lang="zh-CN" altLang="en-US" sz="18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ctr" defTabSz="914400" rtl="0" eaLnBrk="1" fontAlgn="auto" latinLnBrk="0" hangingPunct="1">
              <a:lnSpc>
                <a:spcPts val="306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思源黑体" panose="020B0500000000000000" charset="-122"/>
              <a:cs typeface="+mn-cs"/>
            </a:endParaRPr>
          </a:p>
        </p:txBody>
      </p:sp>
      <p:sp>
        <p:nvSpPr>
          <p:cNvPr id="7" name="TextBox 31">
            <a:extLst>
              <a:ext uri="{FF2B5EF4-FFF2-40B4-BE49-F238E27FC236}">
                <a16:creationId xmlns:a16="http://schemas.microsoft.com/office/drawing/2014/main" id="{22B3832F-15FE-C6D1-F72F-BF3847039ED5}"/>
              </a:ext>
            </a:extLst>
          </p:cNvPr>
          <p:cNvSpPr txBox="1"/>
          <p:nvPr/>
        </p:nvSpPr>
        <p:spPr>
          <a:xfrm>
            <a:off x="3379917" y="6538001"/>
            <a:ext cx="14222284" cy="246041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        </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在</a:t>
            </a:r>
            <a:r>
              <a:rPr kumimoji="0" lang="en-US" altLang="zh-CN" sz="2400" b="0" i="0" u="none" strike="noStrike" kern="1200" cap="none" spc="0" normalizeH="0" baseline="0" noProof="0" dirty="0" err="1">
                <a:ln>
                  <a:noFill/>
                </a:ln>
                <a:solidFill>
                  <a:srgbClr val="456148"/>
                </a:solidFill>
                <a:effectLst/>
                <a:uLnTx/>
                <a:uFillTx/>
                <a:latin typeface="Arial"/>
                <a:ea typeface="思源黑体 Bold" panose="020B0600000000000000" charset="-122"/>
                <a:cs typeface="+mn-cs"/>
              </a:rPr>
              <a:t>ResNet</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网络的这一部分，定义了四个阶段（</a:t>
            </a:r>
            <a:r>
              <a:rPr kumimoji="0" lang="en-US" altLang="zh-CN"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stage</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），每个阶段由</a:t>
            </a:r>
            <a:r>
              <a:rPr kumimoji="0" lang="en-US" altLang="zh-CN"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2</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个基本块（</a:t>
            </a:r>
            <a:r>
              <a:rPr kumimoji="0" lang="en-US" altLang="zh-CN" sz="2400" b="0" i="0" u="none" strike="noStrike" kern="1200" cap="none" spc="0" normalizeH="0" baseline="0" noProof="0" dirty="0" err="1">
                <a:ln>
                  <a:noFill/>
                </a:ln>
                <a:solidFill>
                  <a:srgbClr val="456148"/>
                </a:solidFill>
                <a:effectLst/>
                <a:uLnTx/>
                <a:uFillTx/>
                <a:latin typeface="Arial"/>
                <a:ea typeface="思源黑体 Bold" panose="020B0600000000000000" charset="-122"/>
                <a:cs typeface="+mn-cs"/>
              </a:rPr>
              <a:t>BasicBlock</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）组成。每个基本块由两个卷积层和批归一化层组成。每个阶段内的基本块序列通过调用</a:t>
            </a:r>
            <a:r>
              <a:rPr kumimoji="0" lang="en-US" altLang="zh-CN" sz="2400" b="0" i="0" u="none" strike="noStrike" kern="1200" cap="none" spc="0" normalizeH="0" baseline="0" noProof="0" dirty="0" err="1">
                <a:ln>
                  <a:noFill/>
                </a:ln>
                <a:solidFill>
                  <a:srgbClr val="456148"/>
                </a:solidFill>
                <a:effectLst/>
                <a:uLnTx/>
                <a:uFillTx/>
                <a:latin typeface="Arial"/>
                <a:ea typeface="思源黑体 Bold" panose="020B0600000000000000" charset="-122"/>
                <a:cs typeface="+mn-cs"/>
              </a:rPr>
              <a:t>self.make_layer</a:t>
            </a:r>
            <a:r>
              <a:rPr kumimoji="0" lang="en-US" altLang="zh-CN"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方法生成，该方法根据输入的</a:t>
            </a:r>
            <a:r>
              <a:rPr kumimoji="0" lang="en-US" altLang="zh-CN"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block</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类型、输入通道数、输出通道数和基本块数量生成一个包含</a:t>
            </a:r>
            <a:r>
              <a:rPr kumimoji="0" lang="en-US" altLang="zh-CN"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2</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个基本块的序列。这些基本块在各个阶段内通过残差连接相互连接，构建了</a:t>
            </a:r>
            <a:r>
              <a:rPr kumimoji="0" lang="en-US" altLang="zh-CN" sz="2400" b="0" i="0" u="none" strike="noStrike" kern="1200" cap="none" spc="0" normalizeH="0" baseline="0" noProof="0" dirty="0" err="1">
                <a:ln>
                  <a:noFill/>
                </a:ln>
                <a:solidFill>
                  <a:srgbClr val="456148"/>
                </a:solidFill>
                <a:effectLst/>
                <a:uLnTx/>
                <a:uFillTx/>
                <a:latin typeface="Arial"/>
                <a:ea typeface="思源黑体 Bold" panose="020B0600000000000000" charset="-122"/>
                <a:cs typeface="+mn-cs"/>
              </a:rPr>
              <a:t>ResNet</a:t>
            </a:r>
            <a:r>
              <a:rPr kumimoji="0" lang="zh-CN" altLang="en-US" sz="24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rPr>
              <a:t>的深层结构，有助于解决梯度消失问题并提升网络性能。</a:t>
            </a:r>
            <a:endParaRPr kumimoji="0" lang="en-US" sz="2800" b="0" i="0" u="none" strike="noStrike" kern="1200" cap="none" spc="0" normalizeH="0" baseline="0" noProof="0" dirty="0">
              <a:ln>
                <a:noFill/>
              </a:ln>
              <a:solidFill>
                <a:srgbClr val="456148"/>
              </a:solidFill>
              <a:effectLst/>
              <a:uLnTx/>
              <a:uFillTx/>
              <a:latin typeface="Arial"/>
              <a:ea typeface="思源黑体 Bold" panose="020B0600000000000000" charset="-122"/>
              <a:cs typeface="+mn-cs"/>
            </a:endParaRPr>
          </a:p>
        </p:txBody>
      </p:sp>
      <p:pic>
        <p:nvPicPr>
          <p:cNvPr id="54" name="图片 53">
            <a:extLst>
              <a:ext uri="{FF2B5EF4-FFF2-40B4-BE49-F238E27FC236}">
                <a16:creationId xmlns:a16="http://schemas.microsoft.com/office/drawing/2014/main" id="{E34D6C47-65C9-F699-64B1-FECAC4DFDBE3}"/>
              </a:ext>
            </a:extLst>
          </p:cNvPr>
          <p:cNvPicPr>
            <a:picLocks noChangeAspect="1"/>
          </p:cNvPicPr>
          <p:nvPr/>
        </p:nvPicPr>
        <p:blipFill>
          <a:blip r:embed="rId6"/>
          <a:stretch>
            <a:fillRect/>
          </a:stretch>
        </p:blipFill>
        <p:spPr>
          <a:xfrm>
            <a:off x="6336847" y="8608814"/>
            <a:ext cx="7955969" cy="1493649"/>
          </a:xfrm>
          <a:prstGeom prst="rect">
            <a:avLst/>
          </a:prstGeom>
        </p:spPr>
      </p:pic>
      <p:pic>
        <p:nvPicPr>
          <p:cNvPr id="56" name="图片 55">
            <a:extLst>
              <a:ext uri="{FF2B5EF4-FFF2-40B4-BE49-F238E27FC236}">
                <a16:creationId xmlns:a16="http://schemas.microsoft.com/office/drawing/2014/main" id="{6DF400D5-909D-0557-FD64-26BE3E0510A7}"/>
              </a:ext>
            </a:extLst>
          </p:cNvPr>
          <p:cNvPicPr>
            <a:picLocks noChangeAspect="1"/>
          </p:cNvPicPr>
          <p:nvPr/>
        </p:nvPicPr>
        <p:blipFill>
          <a:blip r:embed="rId7"/>
          <a:stretch>
            <a:fillRect/>
          </a:stretch>
        </p:blipFill>
        <p:spPr>
          <a:xfrm>
            <a:off x="9157902" y="642055"/>
            <a:ext cx="7613406" cy="1460434"/>
          </a:xfrm>
          <a:prstGeom prst="rect">
            <a:avLst/>
          </a:prstGeom>
        </p:spPr>
      </p:pic>
    </p:spTree>
    <p:extLst>
      <p:ext uri="{BB962C8B-B14F-4D97-AF65-F5344CB8AC3E}">
        <p14:creationId xmlns:p14="http://schemas.microsoft.com/office/powerpoint/2010/main" val="321518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48000" y="6092825"/>
            <a:ext cx="9105265" cy="796925"/>
          </a:xfrm>
          <a:prstGeom prst="rect">
            <a:avLst/>
          </a:prstGeom>
        </p:spPr>
        <p:txBody>
          <a:bodyPr wrap="square" lIns="0" tIns="0" rIns="0" bIns="0" rtlCol="0" anchor="t">
            <a:spAutoFit/>
          </a:bodyPr>
          <a:lstStyle/>
          <a:p>
            <a:pPr algn="l">
              <a:lnSpc>
                <a:spcPts val="6215"/>
              </a:lnSpc>
            </a:pPr>
            <a:r>
              <a:rPr lang="en-US" sz="7200" spc="190">
                <a:solidFill>
                  <a:srgbClr val="70ADB2"/>
                </a:solidFill>
                <a:latin typeface="华文细黑" panose="02010600040101010101" charset="-122"/>
                <a:ea typeface="华文细黑" panose="02010600040101010101" charset="-122"/>
              </a:rPr>
              <a:t>Content</a:t>
            </a:r>
          </a:p>
        </p:txBody>
      </p:sp>
      <p:sp>
        <p:nvSpPr>
          <p:cNvPr id="5" name="TextBox 5"/>
          <p:cNvSpPr txBox="1"/>
          <p:nvPr/>
        </p:nvSpPr>
        <p:spPr>
          <a:xfrm>
            <a:off x="3276600" y="4229100"/>
            <a:ext cx="5559425" cy="1378585"/>
          </a:xfrm>
          <a:prstGeom prst="rect">
            <a:avLst/>
          </a:prstGeom>
        </p:spPr>
        <p:txBody>
          <a:bodyPr wrap="square" lIns="0" tIns="0" rIns="0" bIns="0" rtlCol="0" anchor="t">
            <a:spAutoFit/>
          </a:bodyPr>
          <a:lstStyle/>
          <a:p>
            <a:pPr algn="l">
              <a:lnSpc>
                <a:spcPts val="10750"/>
              </a:lnSpc>
            </a:pPr>
            <a:r>
              <a:rPr lang="en-US" sz="11500" spc="614">
                <a:solidFill>
                  <a:srgbClr val="0C6980"/>
                </a:solidFill>
                <a:ea typeface="字由点字典黑 75J Bold"/>
              </a:rPr>
              <a:t>目录</a:t>
            </a:r>
          </a:p>
        </p:txBody>
      </p:sp>
      <p:sp>
        <p:nvSpPr>
          <p:cNvPr id="6" name="AutoShape 6"/>
          <p:cNvSpPr/>
          <p:nvPr/>
        </p:nvSpPr>
        <p:spPr>
          <a:xfrm rot="5400000">
            <a:off x="6098735" y="4964509"/>
            <a:ext cx="5266974" cy="0"/>
          </a:xfrm>
          <a:prstGeom prst="line">
            <a:avLst/>
          </a:prstGeom>
          <a:ln w="38100" cap="flat">
            <a:solidFill>
              <a:srgbClr val="0C6980"/>
            </a:solidFill>
            <a:prstDash val="sysDot"/>
            <a:headEnd type="none" w="sm" len="sm"/>
            <a:tailEnd type="none" w="sm" len="sm"/>
          </a:ln>
        </p:spPr>
      </p:sp>
      <p:grpSp>
        <p:nvGrpSpPr>
          <p:cNvPr id="7" name="Group 7"/>
          <p:cNvGrpSpPr/>
          <p:nvPr/>
        </p:nvGrpSpPr>
        <p:grpSpPr>
          <a:xfrm>
            <a:off x="9913322" y="2274454"/>
            <a:ext cx="741109" cy="741109"/>
            <a:chOff x="0" y="0"/>
            <a:chExt cx="1913890" cy="1913890"/>
          </a:xfrm>
        </p:grpSpPr>
        <p:sp>
          <p:nvSpPr>
            <p:cNvPr id="8" name="Freeform 8"/>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grpSp>
        <p:nvGrpSpPr>
          <p:cNvPr id="9" name="Group 9"/>
          <p:cNvGrpSpPr/>
          <p:nvPr/>
        </p:nvGrpSpPr>
        <p:grpSpPr>
          <a:xfrm>
            <a:off x="9913322" y="3418899"/>
            <a:ext cx="741109" cy="741109"/>
            <a:chOff x="0" y="0"/>
            <a:chExt cx="1913890" cy="1913890"/>
          </a:xfrm>
        </p:grpSpPr>
        <p:sp>
          <p:nvSpPr>
            <p:cNvPr id="10" name="Freeform 10"/>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C6980"/>
            </a:solidFill>
          </p:spPr>
        </p:sp>
      </p:grpSp>
      <p:grpSp>
        <p:nvGrpSpPr>
          <p:cNvPr id="11" name="Group 11"/>
          <p:cNvGrpSpPr/>
          <p:nvPr/>
        </p:nvGrpSpPr>
        <p:grpSpPr>
          <a:xfrm>
            <a:off x="9913322" y="4562712"/>
            <a:ext cx="741109" cy="741109"/>
            <a:chOff x="0" y="0"/>
            <a:chExt cx="1913890" cy="1913890"/>
          </a:xfrm>
        </p:grpSpPr>
        <p:sp>
          <p:nvSpPr>
            <p:cNvPr id="12" name="Freeform 12"/>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grpSp>
        <p:nvGrpSpPr>
          <p:cNvPr id="13" name="Group 13"/>
          <p:cNvGrpSpPr/>
          <p:nvPr/>
        </p:nvGrpSpPr>
        <p:grpSpPr>
          <a:xfrm>
            <a:off x="9913322" y="5706357"/>
            <a:ext cx="741109" cy="741109"/>
            <a:chOff x="0" y="0"/>
            <a:chExt cx="1913890" cy="1913890"/>
          </a:xfrm>
        </p:grpSpPr>
        <p:sp>
          <p:nvSpPr>
            <p:cNvPr id="14" name="Freeform 1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C6980"/>
            </a:solidFill>
          </p:spPr>
        </p:sp>
      </p:grpSp>
      <p:grpSp>
        <p:nvGrpSpPr>
          <p:cNvPr id="15" name="Group 15"/>
          <p:cNvGrpSpPr/>
          <p:nvPr/>
        </p:nvGrpSpPr>
        <p:grpSpPr>
          <a:xfrm>
            <a:off x="9913322" y="6850003"/>
            <a:ext cx="741109" cy="741109"/>
            <a:chOff x="0" y="0"/>
            <a:chExt cx="1913890" cy="1913890"/>
          </a:xfrm>
        </p:grpSpPr>
        <p:sp>
          <p:nvSpPr>
            <p:cNvPr id="16" name="Freeform 16"/>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sp>
        <p:nvSpPr>
          <p:cNvPr id="19" name="TextBox 19"/>
          <p:cNvSpPr txBox="1"/>
          <p:nvPr/>
        </p:nvSpPr>
        <p:spPr>
          <a:xfrm>
            <a:off x="9972516" y="2434540"/>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01</a:t>
            </a:r>
          </a:p>
        </p:txBody>
      </p:sp>
      <p:sp>
        <p:nvSpPr>
          <p:cNvPr id="20" name="TextBox 20"/>
          <p:cNvSpPr txBox="1"/>
          <p:nvPr/>
        </p:nvSpPr>
        <p:spPr>
          <a:xfrm>
            <a:off x="10922477" y="2283397"/>
            <a:ext cx="4822401" cy="646972"/>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深度学习发展历程</a:t>
            </a:r>
            <a:endParaRPr lang="zh-CN" sz="3900" dirty="0">
              <a:solidFill>
                <a:srgbClr val="313447"/>
              </a:solidFill>
              <a:ea typeface="字由点字典黑 55J" panose="00020600040101010101" charset="-122"/>
            </a:endParaRPr>
          </a:p>
        </p:txBody>
      </p:sp>
      <p:sp>
        <p:nvSpPr>
          <p:cNvPr id="21" name="TextBox 21"/>
          <p:cNvSpPr txBox="1"/>
          <p:nvPr/>
        </p:nvSpPr>
        <p:spPr>
          <a:xfrm>
            <a:off x="9972516" y="3578985"/>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02</a:t>
            </a:r>
          </a:p>
        </p:txBody>
      </p:sp>
      <p:sp>
        <p:nvSpPr>
          <p:cNvPr id="22" name="TextBox 22"/>
          <p:cNvSpPr txBox="1"/>
          <p:nvPr/>
        </p:nvSpPr>
        <p:spPr>
          <a:xfrm>
            <a:off x="10922477" y="4570842"/>
            <a:ext cx="4822401" cy="642868"/>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sym typeface="+mn-ea"/>
              </a:rPr>
              <a:t>模型结构</a:t>
            </a:r>
            <a:endParaRPr lang="zh-CN" altLang="en-US" sz="3900" dirty="0">
              <a:solidFill>
                <a:srgbClr val="313447"/>
              </a:solidFill>
              <a:ea typeface="字由点字典黑 55J" panose="00020600040101010101" charset="-122"/>
            </a:endParaRPr>
          </a:p>
        </p:txBody>
      </p:sp>
      <p:sp>
        <p:nvSpPr>
          <p:cNvPr id="23" name="TextBox 23"/>
          <p:cNvSpPr txBox="1"/>
          <p:nvPr/>
        </p:nvSpPr>
        <p:spPr>
          <a:xfrm>
            <a:off x="9972516" y="4722797"/>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03</a:t>
            </a:r>
          </a:p>
        </p:txBody>
      </p:sp>
      <p:sp>
        <p:nvSpPr>
          <p:cNvPr id="24" name="TextBox 24"/>
          <p:cNvSpPr txBox="1"/>
          <p:nvPr/>
        </p:nvSpPr>
        <p:spPr>
          <a:xfrm>
            <a:off x="10922477" y="3471835"/>
            <a:ext cx="4822401" cy="642868"/>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sym typeface="+mn-ea"/>
              </a:rPr>
              <a:t>研究方法</a:t>
            </a:r>
            <a:endParaRPr lang="zh-CN" altLang="en-US" sz="3900" dirty="0">
              <a:solidFill>
                <a:srgbClr val="313447"/>
              </a:solidFill>
              <a:ea typeface="字由点字典黑 55J" panose="00020600040101010101" charset="-122"/>
            </a:endParaRPr>
          </a:p>
        </p:txBody>
      </p:sp>
      <p:sp>
        <p:nvSpPr>
          <p:cNvPr id="25" name="TextBox 25"/>
          <p:cNvSpPr txBox="1"/>
          <p:nvPr/>
        </p:nvSpPr>
        <p:spPr>
          <a:xfrm>
            <a:off x="9972516" y="5866443"/>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04</a:t>
            </a:r>
          </a:p>
        </p:txBody>
      </p:sp>
      <p:sp>
        <p:nvSpPr>
          <p:cNvPr id="26" name="TextBox 26"/>
          <p:cNvSpPr txBox="1"/>
          <p:nvPr/>
        </p:nvSpPr>
        <p:spPr>
          <a:xfrm>
            <a:off x="10922477" y="5715301"/>
            <a:ext cx="4822401" cy="642868"/>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实验结果</a:t>
            </a:r>
            <a:endParaRPr lang="en-US" sz="3900" dirty="0">
              <a:solidFill>
                <a:srgbClr val="313447"/>
              </a:solidFill>
              <a:ea typeface="字由点字典黑 55J" panose="00020600040101010101" charset="-122"/>
            </a:endParaRPr>
          </a:p>
        </p:txBody>
      </p:sp>
      <p:sp>
        <p:nvSpPr>
          <p:cNvPr id="27" name="TextBox 27"/>
          <p:cNvSpPr txBox="1"/>
          <p:nvPr/>
        </p:nvSpPr>
        <p:spPr>
          <a:xfrm>
            <a:off x="9972516" y="7010089"/>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05</a:t>
            </a:r>
          </a:p>
        </p:txBody>
      </p:sp>
      <p:sp>
        <p:nvSpPr>
          <p:cNvPr id="28" name="TextBox 28"/>
          <p:cNvSpPr txBox="1"/>
          <p:nvPr/>
        </p:nvSpPr>
        <p:spPr>
          <a:xfrm>
            <a:off x="10922477" y="6858946"/>
            <a:ext cx="4822401" cy="642868"/>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结论与意义</a:t>
            </a:r>
            <a:endParaRPr lang="en-US" sz="3900" dirty="0">
              <a:solidFill>
                <a:srgbClr val="313447"/>
              </a:solidFill>
              <a:ea typeface="字由点字典黑 55J"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00067" y="1275916"/>
            <a:ext cx="6106576" cy="7265124"/>
            <a:chOff x="0" y="0"/>
            <a:chExt cx="8142102" cy="9686833"/>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8832382"/>
              <a:chOff x="0" y="0"/>
              <a:chExt cx="5877912" cy="6376236"/>
            </a:xfrm>
          </p:grpSpPr>
          <p:sp>
            <p:nvSpPr>
              <p:cNvPr id="8" name="Freeform 8"/>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267173" y="84779"/>
              <a:ext cx="3480768" cy="613159"/>
            </a:xfrm>
            <a:prstGeom prst="rect">
              <a:avLst/>
            </a:prstGeom>
          </p:spPr>
          <p:txBody>
            <a:bodyPr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Arial"/>
                  <a:ea typeface="字由点字典黑 55J" panose="00020600040101010101" charset="-122"/>
                  <a:cs typeface="+mn-cs"/>
                </a:rPr>
                <a:t>平均池化层</a:t>
              </a:r>
            </a:p>
          </p:txBody>
        </p:sp>
        <p:sp>
          <p:nvSpPr>
            <p:cNvPr id="10" name="TextBox 10"/>
            <p:cNvSpPr txBox="1"/>
            <p:nvPr/>
          </p:nvSpPr>
          <p:spPr>
            <a:xfrm>
              <a:off x="493571" y="1416873"/>
              <a:ext cx="7160602" cy="2401683"/>
            </a:xfrm>
            <a:prstGeom prst="rect">
              <a:avLst/>
            </a:prstGeom>
          </p:spPr>
          <p:txBody>
            <a:bodyPr lIns="0" tIns="0" rIns="0" bIns="0" rtlCol="0" anchor="t">
              <a:spAutoFit/>
            </a:bodyPr>
            <a:lstStyle/>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自适应平均池化层（</a:t>
              </a:r>
              <a:r>
                <a:rPr kumimoji="0" lang="en-US" altLang="zh-CN" sz="2400" b="0" i="0" u="none" strike="noStrike" kern="1200" cap="none" spc="0" normalizeH="0" baseline="0" noProof="0" dirty="0" err="1">
                  <a:ln>
                    <a:noFill/>
                  </a:ln>
                  <a:solidFill>
                    <a:srgbClr val="22232A"/>
                  </a:solidFill>
                  <a:effectLst/>
                  <a:uLnTx/>
                  <a:uFillTx/>
                  <a:latin typeface="Arial"/>
                  <a:ea typeface="字由点字典黑 45J" panose="00020600040101010101" charset="-122"/>
                  <a:cs typeface="+mn-cs"/>
                  <a:sym typeface="+mn-ea"/>
                </a:rPr>
                <a:t>avg_pool</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endPar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        将最后一个基本块的输出特征图的尺寸调整为</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1x1</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a:p>
              <a:pPr marL="0" marR="0" lvl="0" indent="0" algn="just"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p:txBody>
        </p:sp>
      </p:grpSp>
      <p:grpSp>
        <p:nvGrpSpPr>
          <p:cNvPr id="11" name="Group 11"/>
          <p:cNvGrpSpPr/>
          <p:nvPr/>
        </p:nvGrpSpPr>
        <p:grpSpPr>
          <a:xfrm>
            <a:off x="8687083" y="1275916"/>
            <a:ext cx="6106576" cy="7265124"/>
            <a:chOff x="0" y="0"/>
            <a:chExt cx="8142102" cy="9686833"/>
          </a:xfrm>
        </p:grpSpPr>
        <p:grpSp>
          <p:nvGrpSpPr>
            <p:cNvPr id="12" name="Group 12"/>
            <p:cNvGrpSpPr/>
            <p:nvPr/>
          </p:nvGrpSpPr>
          <p:grpSpPr>
            <a:xfrm>
              <a:off x="0" y="0"/>
              <a:ext cx="4015114" cy="7445684"/>
              <a:chOff x="0" y="0"/>
              <a:chExt cx="2898574" cy="5375157"/>
            </a:xfrm>
          </p:grpSpPr>
          <p:sp>
            <p:nvSpPr>
              <p:cNvPr id="13" name="Freeform 13"/>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70ADB2"/>
              </a:solidFill>
            </p:spPr>
          </p:sp>
        </p:grpSp>
        <p:grpSp>
          <p:nvGrpSpPr>
            <p:cNvPr id="14" name="Group 14"/>
            <p:cNvGrpSpPr/>
            <p:nvPr/>
          </p:nvGrpSpPr>
          <p:grpSpPr>
            <a:xfrm>
              <a:off x="0" y="854451"/>
              <a:ext cx="8142102" cy="8832382"/>
              <a:chOff x="0" y="0"/>
              <a:chExt cx="5877912" cy="6376236"/>
            </a:xfrm>
          </p:grpSpPr>
          <p:sp>
            <p:nvSpPr>
              <p:cNvPr id="15" name="Freeform 15"/>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16" name="TextBox 16"/>
            <p:cNvSpPr txBox="1"/>
            <p:nvPr/>
          </p:nvSpPr>
          <p:spPr>
            <a:xfrm>
              <a:off x="267173" y="84779"/>
              <a:ext cx="3480768" cy="613159"/>
            </a:xfrm>
            <a:prstGeom prst="rect">
              <a:avLst/>
            </a:prstGeom>
          </p:spPr>
          <p:txBody>
            <a:bodyPr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Arial"/>
                  <a:ea typeface="字由点字典黑 55J" panose="00020600040101010101" charset="-122"/>
                  <a:cs typeface="+mn-cs"/>
                </a:rPr>
                <a:t>全连接层</a:t>
              </a:r>
            </a:p>
          </p:txBody>
        </p:sp>
        <p:sp>
          <p:nvSpPr>
            <p:cNvPr id="17" name="TextBox 17"/>
            <p:cNvSpPr txBox="1"/>
            <p:nvPr/>
          </p:nvSpPr>
          <p:spPr>
            <a:xfrm>
              <a:off x="493571" y="1416873"/>
              <a:ext cx="7160602" cy="3632790"/>
            </a:xfrm>
            <a:prstGeom prst="rect">
              <a:avLst/>
            </a:prstGeom>
          </p:spPr>
          <p:txBody>
            <a:bodyPr lIns="0" tIns="0" rIns="0" bIns="0" rtlCol="0" anchor="t">
              <a:spAutoFit/>
            </a:bodyPr>
            <a:lstStyle/>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全连接层（</a:t>
              </a:r>
              <a:r>
                <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fc</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endParaRPr kumimoji="0" lang="en-US" altLang="zh-CN"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endParaRPr>
            </a:p>
            <a:p>
              <a:pPr marL="0" marR="0" lvl="0" indent="0" algn="just" defTabSz="914400" rtl="0" eaLnBrk="1" fontAlgn="auto" latinLnBrk="0" hangingPunct="1">
                <a:lnSpc>
                  <a:spcPts val="36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        将池化后的特征图展平为一维向量，并将其映射到预定义的类别数（</a:t>
              </a:r>
              <a:r>
                <a:rPr kumimoji="0" lang="en-US" altLang="zh-CN" sz="2400" b="0" i="0" u="none" strike="noStrike" kern="1200" cap="none" spc="0" normalizeH="0" baseline="0" noProof="0" dirty="0" err="1">
                  <a:ln>
                    <a:noFill/>
                  </a:ln>
                  <a:solidFill>
                    <a:srgbClr val="22232A"/>
                  </a:solidFill>
                  <a:effectLst/>
                  <a:uLnTx/>
                  <a:uFillTx/>
                  <a:latin typeface="Arial"/>
                  <a:ea typeface="字由点字典黑 45J" panose="00020600040101010101" charset="-122"/>
                  <a:cs typeface="+mn-cs"/>
                  <a:sym typeface="+mn-ea"/>
                </a:rPr>
                <a:t>num_classes</a:t>
              </a:r>
              <a:r>
                <a:rPr kumimoji="0" lang="zh-CN" alt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sym typeface="+mn-ea"/>
                </a:rPr>
                <a:t>）。</a:t>
              </a: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a:p>
              <a:pPr marL="0" marR="0" lvl="0" indent="0" algn="just"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a:p>
              <a:pPr marL="0" marR="0" lvl="0" indent="0" algn="just" defTabSz="914400" rtl="0" eaLnBrk="1" fontAlgn="auto" latinLnBrk="0" hangingPunct="1">
                <a:lnSpc>
                  <a:spcPts val="36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32A"/>
                </a:solidFill>
                <a:effectLst/>
                <a:uLnTx/>
                <a:uFillTx/>
                <a:latin typeface="Arial"/>
                <a:ea typeface="字由点字典黑 45J" panose="00020600040101010101" charset="-122"/>
                <a:cs typeface="+mn-cs"/>
              </a:endParaRPr>
            </a:p>
          </p:txBody>
        </p:sp>
      </p:grpSp>
      <p:pic>
        <p:nvPicPr>
          <p:cNvPr id="3" name="图片 2">
            <a:extLst>
              <a:ext uri="{FF2B5EF4-FFF2-40B4-BE49-F238E27FC236}">
                <a16:creationId xmlns:a16="http://schemas.microsoft.com/office/drawing/2014/main" id="{09B441ED-44F8-B95E-66C0-4D659D3ABC6B}"/>
              </a:ext>
            </a:extLst>
          </p:cNvPr>
          <p:cNvPicPr>
            <a:picLocks noChangeAspect="1"/>
          </p:cNvPicPr>
          <p:nvPr/>
        </p:nvPicPr>
        <p:blipFill>
          <a:blip r:embed="rId2"/>
          <a:stretch>
            <a:fillRect/>
          </a:stretch>
        </p:blipFill>
        <p:spPr>
          <a:xfrm>
            <a:off x="1437477" y="4780671"/>
            <a:ext cx="6347849" cy="546504"/>
          </a:xfrm>
          <a:prstGeom prst="rect">
            <a:avLst/>
          </a:prstGeom>
        </p:spPr>
      </p:pic>
      <p:pic>
        <p:nvPicPr>
          <p:cNvPr id="19" name="图片 18">
            <a:extLst>
              <a:ext uri="{FF2B5EF4-FFF2-40B4-BE49-F238E27FC236}">
                <a16:creationId xmlns:a16="http://schemas.microsoft.com/office/drawing/2014/main" id="{68C95166-2CFA-59A9-6220-17B55FF3CF88}"/>
              </a:ext>
            </a:extLst>
          </p:cNvPr>
          <p:cNvPicPr>
            <a:picLocks noChangeAspect="1"/>
          </p:cNvPicPr>
          <p:nvPr/>
        </p:nvPicPr>
        <p:blipFill>
          <a:blip r:embed="rId3"/>
          <a:stretch>
            <a:fillRect/>
          </a:stretch>
        </p:blipFill>
        <p:spPr>
          <a:xfrm>
            <a:off x="8412874" y="4820789"/>
            <a:ext cx="8437649" cy="484748"/>
          </a:xfrm>
          <a:prstGeom prst="rect">
            <a:avLst/>
          </a:prstGeom>
        </p:spPr>
      </p:pic>
    </p:spTree>
    <p:extLst>
      <p:ext uri="{BB962C8B-B14F-4D97-AF65-F5344CB8AC3E}">
        <p14:creationId xmlns:p14="http://schemas.microsoft.com/office/powerpoint/2010/main" val="63585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86696" y="6880817"/>
            <a:ext cx="461025" cy="54765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28944" y="2901569"/>
            <a:ext cx="518777" cy="54765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70527" y="2920619"/>
            <a:ext cx="656280" cy="52860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40829" y="6842035"/>
            <a:ext cx="553775" cy="528604"/>
          </a:xfrm>
          <a:prstGeom prst="rect">
            <a:avLst/>
          </a:prstGeom>
        </p:spPr>
      </p:pic>
      <p:sp>
        <p:nvSpPr>
          <p:cNvPr id="11" name="TextBox 4">
            <a:extLst>
              <a:ext uri="{FF2B5EF4-FFF2-40B4-BE49-F238E27FC236}">
                <a16:creationId xmlns:a16="http://schemas.microsoft.com/office/drawing/2014/main" id="{B43951C2-F348-65C3-A47A-8EC9B96935AC}"/>
              </a:ext>
            </a:extLst>
          </p:cNvPr>
          <p:cNvSpPr txBox="1"/>
          <p:nvPr/>
        </p:nvSpPr>
        <p:spPr>
          <a:xfrm>
            <a:off x="-2209800" y="732026"/>
            <a:ext cx="5428827" cy="128049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4" name="Group 2">
            <a:extLst>
              <a:ext uri="{FF2B5EF4-FFF2-40B4-BE49-F238E27FC236}">
                <a16:creationId xmlns:a16="http://schemas.microsoft.com/office/drawing/2014/main" id="{A962D180-EB12-901D-5F2D-ED410C02FD15}"/>
              </a:ext>
            </a:extLst>
          </p:cNvPr>
          <p:cNvGrpSpPr/>
          <p:nvPr/>
        </p:nvGrpSpPr>
        <p:grpSpPr>
          <a:xfrm>
            <a:off x="-1796415" y="876935"/>
            <a:ext cx="8121016" cy="1146175"/>
            <a:chOff x="0" y="0"/>
            <a:chExt cx="1760215" cy="406400"/>
          </a:xfrm>
        </p:grpSpPr>
        <p:sp>
          <p:nvSpPr>
            <p:cNvPr id="25" name="Freeform 3">
              <a:extLst>
                <a:ext uri="{FF2B5EF4-FFF2-40B4-BE49-F238E27FC236}">
                  <a16:creationId xmlns:a16="http://schemas.microsoft.com/office/drawing/2014/main" id="{A41431CC-30D8-F05B-55A6-12006A58F6A9}"/>
                </a:ext>
              </a:extLst>
            </p:cNvPr>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txBody>
            <a:bodyPr/>
            <a:lstStyle/>
            <a:p>
              <a:endParaRPr lang="zh-CN" altLang="en-US" dirty="0"/>
            </a:p>
          </p:txBody>
        </p:sp>
        <p:sp>
          <p:nvSpPr>
            <p:cNvPr id="26" name="TextBox 4">
              <a:extLst>
                <a:ext uri="{FF2B5EF4-FFF2-40B4-BE49-F238E27FC236}">
                  <a16:creationId xmlns:a16="http://schemas.microsoft.com/office/drawing/2014/main" id="{56F94039-1CEA-ABC9-9343-F2077E584AFF}"/>
                </a:ext>
              </a:extLst>
            </p:cNvPr>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27" name="TextBox 5">
            <a:extLst>
              <a:ext uri="{FF2B5EF4-FFF2-40B4-BE49-F238E27FC236}">
                <a16:creationId xmlns:a16="http://schemas.microsoft.com/office/drawing/2014/main" id="{D6965C77-0B3A-9105-158D-A56291EAEA5D}"/>
              </a:ext>
            </a:extLst>
          </p:cNvPr>
          <p:cNvSpPr txBox="1"/>
          <p:nvPr/>
        </p:nvSpPr>
        <p:spPr>
          <a:xfrm>
            <a:off x="428401" y="1100250"/>
            <a:ext cx="4219799" cy="644664"/>
          </a:xfrm>
          <a:prstGeom prst="rect">
            <a:avLst/>
          </a:prstGeom>
        </p:spPr>
        <p:txBody>
          <a:bodyPr wrap="square"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en-US" altLang="zh-CN" sz="3900" dirty="0">
                <a:solidFill>
                  <a:srgbClr val="FFFFFF"/>
                </a:solidFill>
                <a:latin typeface="华文细黑" panose="02010600040101010101" charset="-122"/>
                <a:ea typeface="华文细黑" panose="02010600040101010101" charset="-122"/>
                <a:cs typeface="华文细黑" panose="02010600040101010101" charset="-122"/>
              </a:rPr>
              <a:t>ResNet18</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架构图</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29" name="图片 28">
            <a:extLst>
              <a:ext uri="{FF2B5EF4-FFF2-40B4-BE49-F238E27FC236}">
                <a16:creationId xmlns:a16="http://schemas.microsoft.com/office/drawing/2014/main" id="{2A80F5AD-B01C-84C0-C343-667AC3B2FD73}"/>
              </a:ext>
            </a:extLst>
          </p:cNvPr>
          <p:cNvPicPr>
            <a:picLocks noChangeAspect="1"/>
          </p:cNvPicPr>
          <p:nvPr/>
        </p:nvPicPr>
        <p:blipFill>
          <a:blip r:embed="rId10"/>
          <a:stretch>
            <a:fillRect/>
          </a:stretch>
        </p:blipFill>
        <p:spPr>
          <a:xfrm>
            <a:off x="3240882" y="1716209"/>
            <a:ext cx="12062563" cy="7784020"/>
          </a:xfrm>
          <a:prstGeom prst="rect">
            <a:avLst/>
          </a:prstGeom>
        </p:spPr>
      </p:pic>
    </p:spTree>
    <p:extLst>
      <p:ext uri="{BB962C8B-B14F-4D97-AF65-F5344CB8AC3E}">
        <p14:creationId xmlns:p14="http://schemas.microsoft.com/office/powerpoint/2010/main" val="347776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04</a:t>
            </a:r>
          </a:p>
        </p:txBody>
      </p:sp>
      <p:grpSp>
        <p:nvGrpSpPr>
          <p:cNvPr id="2" name="组合 1"/>
          <p:cNvGrpSpPr/>
          <p:nvPr/>
        </p:nvGrpSpPr>
        <p:grpSpPr>
          <a:xfrm>
            <a:off x="2971800" y="5676900"/>
            <a:ext cx="3969385" cy="941070"/>
            <a:chOff x="5019" y="8913"/>
            <a:chExt cx="6251" cy="1482"/>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1160"/>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实验结果</a:t>
              </a:r>
            </a:p>
          </p:txBody>
        </p:sp>
      </p:grpSp>
      <p:sp>
        <p:nvSpPr>
          <p:cNvPr id="33" name="TextBox 9"/>
          <p:cNvSpPr txBox="1"/>
          <p:nvPr/>
        </p:nvSpPr>
        <p:spPr>
          <a:xfrm>
            <a:off x="9812655" y="3390900"/>
            <a:ext cx="5985510" cy="2174121"/>
          </a:xfrm>
          <a:prstGeom prst="rect">
            <a:avLst/>
          </a:prstGeom>
        </p:spPr>
        <p:txBody>
          <a:bodyPr wrap="square" lIns="0" tIns="0" rIns="0" bIns="0" rtlCol="0" anchor="t">
            <a:spAutoFit/>
          </a:bodyPr>
          <a:lstStyle/>
          <a:p>
            <a:pPr algn="just">
              <a:lnSpc>
                <a:spcPts val="5855"/>
              </a:lnSpc>
            </a:pPr>
            <a:r>
              <a:rPr lang="en-US" altLang="zh-CN" sz="3200" dirty="0" err="1">
                <a:solidFill>
                  <a:srgbClr val="22232A"/>
                </a:solidFill>
                <a:ea typeface="字由点字典黑 45J" panose="00020600040101010101" charset="-122"/>
                <a:sym typeface="+mn-ea"/>
              </a:rPr>
              <a:t>DeiT</a:t>
            </a:r>
            <a:r>
              <a:rPr lang="en-US" altLang="zh-CN" sz="3200" dirty="0">
                <a:solidFill>
                  <a:srgbClr val="22232A"/>
                </a:solidFill>
                <a:ea typeface="字由点字典黑 45J" panose="00020600040101010101" charset="-122"/>
                <a:sym typeface="+mn-ea"/>
              </a:rPr>
              <a:t>-B</a:t>
            </a:r>
          </a:p>
          <a:p>
            <a:pPr algn="just">
              <a:lnSpc>
                <a:spcPts val="5855"/>
              </a:lnSpc>
            </a:pPr>
            <a:r>
              <a:rPr lang="en-US" sz="3200" dirty="0">
                <a:solidFill>
                  <a:srgbClr val="22232A"/>
                </a:solidFill>
                <a:ea typeface="字由点字典黑 45J" panose="00020600040101010101" charset="-122"/>
                <a:sym typeface="+mn-ea"/>
              </a:rPr>
              <a:t>ResNet18</a:t>
            </a:r>
          </a:p>
          <a:p>
            <a:pPr algn="just">
              <a:lnSpc>
                <a:spcPts val="5855"/>
              </a:lnSpc>
            </a:pPr>
            <a:r>
              <a:rPr lang="zh-CN" altLang="en-US" sz="3200" dirty="0">
                <a:solidFill>
                  <a:srgbClr val="22232A"/>
                </a:solidFill>
                <a:ea typeface="字由点字典黑 45J" panose="00020600040101010101" charset="-122"/>
                <a:sym typeface="+mn-ea"/>
              </a:rPr>
              <a:t>消融实验</a:t>
            </a:r>
            <a:endParaRPr lang="en-US" sz="3200" dirty="0">
              <a:solidFill>
                <a:srgbClr val="22232A"/>
              </a:solidFill>
              <a:ea typeface="字由点字典黑 45J" panose="0002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485900"/>
            <a:ext cx="16078200" cy="8077361"/>
            <a:chOff x="-4176" y="0"/>
            <a:chExt cx="8146278" cy="9973765"/>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9091604"/>
              <a:chOff x="0" y="0"/>
              <a:chExt cx="5877912" cy="6563372"/>
            </a:xfrm>
          </p:grpSpPr>
          <p:sp>
            <p:nvSpPr>
              <p:cNvPr id="8" name="Freeform 8"/>
              <p:cNvSpPr/>
              <p:nvPr/>
            </p:nvSpPr>
            <p:spPr>
              <a:xfrm>
                <a:off x="0" y="0"/>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567837"/>
            </a:xfrm>
            <a:prstGeom prst="rect">
              <a:avLst/>
            </a:prstGeom>
          </p:spPr>
          <p:txBody>
            <a:bodyPr wrap="square" lIns="0" tIns="0" rIns="0" bIns="0" rtlCol="0" anchor="t">
              <a:spAutoFit/>
            </a:bodyPr>
            <a:lstStyle/>
            <a:p>
              <a:pPr algn="ctr">
                <a:lnSpc>
                  <a:spcPts val="3920"/>
                </a:lnSpc>
              </a:pPr>
              <a:r>
                <a:rPr lang="en-US" altLang="zh-CN" sz="2800" dirty="0" err="1">
                  <a:solidFill>
                    <a:srgbClr val="FFFFFF"/>
                  </a:solidFill>
                  <a:ea typeface="字由点字典黑 55J" panose="00020600040101010101" charset="-122"/>
                </a:rPr>
                <a:t>DeiT</a:t>
              </a:r>
              <a:r>
                <a:rPr lang="en-US" altLang="zh-CN" sz="2800" dirty="0">
                  <a:solidFill>
                    <a:srgbClr val="FFFFFF"/>
                  </a:solidFill>
                  <a:ea typeface="字由点字典黑 55J" panose="00020600040101010101" charset="-122"/>
                </a:rPr>
                <a:t>-B</a:t>
              </a:r>
              <a:r>
                <a:rPr lang="zh-CN" altLang="en-US" sz="2800" dirty="0">
                  <a:solidFill>
                    <a:srgbClr val="FFFFFF"/>
                  </a:solidFill>
                  <a:ea typeface="字由点字典黑 55J" panose="00020600040101010101" charset="-122"/>
                </a:rPr>
                <a:t>：</a:t>
              </a:r>
            </a:p>
          </p:txBody>
        </p:sp>
        <p:sp>
          <p:nvSpPr>
            <p:cNvPr id="10" name="TextBox 10"/>
            <p:cNvSpPr txBox="1"/>
            <p:nvPr/>
          </p:nvSpPr>
          <p:spPr>
            <a:xfrm>
              <a:off x="192591" y="1142352"/>
              <a:ext cx="7653397" cy="8831413"/>
            </a:xfrm>
            <a:prstGeom prst="rect">
              <a:avLst/>
            </a:prstGeom>
          </p:spPr>
          <p:txBody>
            <a:bodyPr wrap="square" lIns="0" tIns="0" rIns="0" bIns="0" rtlCol="0" anchor="t">
              <a:spAutoFit/>
            </a:bodyPr>
            <a:lstStyle/>
            <a:p>
              <a:pPr algn="just">
                <a:lnSpc>
                  <a:spcPct val="150000"/>
                </a:lnSpc>
              </a:pPr>
              <a:r>
                <a:rPr lang="en-US" altLang="zh-CN" sz="2800" dirty="0">
                  <a:solidFill>
                    <a:srgbClr val="22232A"/>
                  </a:solidFill>
                  <a:highlight>
                    <a:srgbClr val="FFFF00"/>
                  </a:highlight>
                  <a:ea typeface="字由点字典黑 45J" panose="00020600040101010101" charset="-122"/>
                  <a:sym typeface="+mn-ea"/>
                </a:rPr>
                <a:t>Files already downloaded and verified</a:t>
              </a:r>
            </a:p>
            <a:p>
              <a:pPr algn="just">
                <a:lnSpc>
                  <a:spcPct val="150000"/>
                </a:lnSpc>
              </a:pPr>
              <a:r>
                <a:rPr lang="en-US" altLang="zh-CN" sz="2800" dirty="0">
                  <a:solidFill>
                    <a:srgbClr val="22232A"/>
                  </a:solidFill>
                  <a:highlight>
                    <a:srgbClr val="FFFF00"/>
                  </a:highlight>
                  <a:ea typeface="字由点字典黑 45J" panose="00020600040101010101" charset="-122"/>
                  <a:sym typeface="+mn-ea"/>
                </a:rPr>
                <a:t>Files already downloaded and verified</a:t>
              </a:r>
            </a:p>
            <a:p>
              <a:pPr algn="just">
                <a:lnSpc>
                  <a:spcPct val="150000"/>
                </a:lnSpc>
              </a:pPr>
              <a:r>
                <a:rPr lang="en-US" altLang="zh-CN" sz="2800" dirty="0">
                  <a:solidFill>
                    <a:srgbClr val="22232A"/>
                  </a:solidFill>
                  <a:highlight>
                    <a:srgbClr val="FFFF00"/>
                  </a:highlight>
                  <a:ea typeface="字由点字典黑 45J" panose="00020600040101010101" charset="-122"/>
                  <a:sym typeface="+mn-ea"/>
                </a:rPr>
                <a:t>Some weights of </a:t>
              </a:r>
              <a:r>
                <a:rPr lang="en-US" altLang="zh-CN" sz="2800" dirty="0" err="1">
                  <a:solidFill>
                    <a:srgbClr val="22232A"/>
                  </a:solidFill>
                  <a:highlight>
                    <a:srgbClr val="FFFF00"/>
                  </a:highlight>
                  <a:ea typeface="字由点字典黑 45J" panose="00020600040101010101" charset="-122"/>
                  <a:sym typeface="+mn-ea"/>
                </a:rPr>
                <a:t>DeiTForImageClassification</a:t>
              </a:r>
              <a:r>
                <a:rPr lang="en-US" altLang="zh-CN" sz="2800" dirty="0">
                  <a:solidFill>
                    <a:srgbClr val="22232A"/>
                  </a:solidFill>
                  <a:highlight>
                    <a:srgbClr val="FFFF00"/>
                  </a:highlight>
                  <a:ea typeface="字由点字典黑 45J" panose="00020600040101010101" charset="-122"/>
                  <a:sym typeface="+mn-ea"/>
                </a:rPr>
                <a:t> were not initialized from the model checkpoint at </a:t>
              </a:r>
              <a:r>
                <a:rPr lang="en-US" altLang="zh-CN" sz="2800" dirty="0" err="1">
                  <a:solidFill>
                    <a:srgbClr val="22232A"/>
                  </a:solidFill>
                  <a:highlight>
                    <a:srgbClr val="FFFF00"/>
                  </a:highlight>
                  <a:ea typeface="字由点字典黑 45J" panose="00020600040101010101" charset="-122"/>
                  <a:sym typeface="+mn-ea"/>
                </a:rPr>
                <a:t>facebook</a:t>
              </a:r>
              <a:r>
                <a:rPr lang="en-US" altLang="zh-CN" sz="2800" dirty="0">
                  <a:solidFill>
                    <a:srgbClr val="22232A"/>
                  </a:solidFill>
                  <a:highlight>
                    <a:srgbClr val="FFFF00"/>
                  </a:highlight>
                  <a:ea typeface="字由点字典黑 45J" panose="00020600040101010101" charset="-122"/>
                  <a:sym typeface="+mn-ea"/>
                </a:rPr>
                <a:t>/deit-base-distilled-patch16-224 and are newly initialized: ['</a:t>
              </a:r>
              <a:r>
                <a:rPr lang="en-US" altLang="zh-CN" sz="2800" dirty="0" err="1">
                  <a:solidFill>
                    <a:srgbClr val="22232A"/>
                  </a:solidFill>
                  <a:highlight>
                    <a:srgbClr val="FFFF00"/>
                  </a:highlight>
                  <a:ea typeface="字由点字典黑 45J" panose="00020600040101010101" charset="-122"/>
                  <a:sym typeface="+mn-ea"/>
                </a:rPr>
                <a:t>classifier.bias</a:t>
              </a:r>
              <a:r>
                <a:rPr lang="en-US" altLang="zh-CN" sz="2800" dirty="0">
                  <a:solidFill>
                    <a:srgbClr val="22232A"/>
                  </a:solidFill>
                  <a:highlight>
                    <a:srgbClr val="FFFF00"/>
                  </a:highlight>
                  <a:ea typeface="字由点字典黑 45J" panose="00020600040101010101" charset="-122"/>
                  <a:sym typeface="+mn-ea"/>
                </a:rPr>
                <a:t>', '</a:t>
              </a:r>
              <a:r>
                <a:rPr lang="en-US" altLang="zh-CN" sz="2800" dirty="0" err="1">
                  <a:solidFill>
                    <a:srgbClr val="22232A"/>
                  </a:solidFill>
                  <a:highlight>
                    <a:srgbClr val="FFFF00"/>
                  </a:highlight>
                  <a:ea typeface="字由点字典黑 45J" panose="00020600040101010101" charset="-122"/>
                  <a:sym typeface="+mn-ea"/>
                </a:rPr>
                <a:t>classifier.weight</a:t>
              </a:r>
              <a:r>
                <a:rPr lang="en-US" altLang="zh-CN" sz="2800" dirty="0">
                  <a:solidFill>
                    <a:srgbClr val="22232A"/>
                  </a:solidFill>
                  <a:highlight>
                    <a:srgbClr val="FFFF00"/>
                  </a:highlight>
                  <a:ea typeface="字由点字典黑 45J" panose="00020600040101010101" charset="-122"/>
                  <a:sym typeface="+mn-ea"/>
                </a:rPr>
                <a:t>']</a:t>
              </a:r>
            </a:p>
            <a:p>
              <a:pPr algn="just">
                <a:lnSpc>
                  <a:spcPct val="150000"/>
                </a:lnSpc>
              </a:pPr>
              <a:r>
                <a:rPr lang="en-US" altLang="zh-CN" sz="2800" dirty="0">
                  <a:solidFill>
                    <a:srgbClr val="22232A"/>
                  </a:solidFill>
                  <a:highlight>
                    <a:srgbClr val="FFFF00"/>
                  </a:highlight>
                  <a:ea typeface="字由点字典黑 45J" panose="00020600040101010101" charset="-122"/>
                  <a:sym typeface="+mn-ea"/>
                </a:rPr>
                <a:t>You should probably TRAIN this model on a down-stream task to be able to use it for predictions and inference.</a:t>
              </a:r>
            </a:p>
            <a:p>
              <a:pPr algn="just">
                <a:lnSpc>
                  <a:spcPct val="150000"/>
                </a:lnSpc>
              </a:pPr>
              <a:r>
                <a:rPr lang="en-US" altLang="zh-CN" sz="2800" dirty="0">
                  <a:solidFill>
                    <a:srgbClr val="22232A"/>
                  </a:solidFill>
                  <a:highlight>
                    <a:srgbClr val="FFFF00"/>
                  </a:highlight>
                  <a:ea typeface="字由点字典黑 45J" panose="00020600040101010101" charset="-122"/>
                  <a:sym typeface="+mn-ea"/>
                </a:rPr>
                <a:t>Accuracy on test set: 0.9628</a:t>
              </a:r>
            </a:p>
            <a:p>
              <a:pPr algn="just">
                <a:lnSpc>
                  <a:spcPct val="150000"/>
                </a:lnSpc>
              </a:pPr>
              <a:endParaRPr lang="en-US" altLang="zh-CN" sz="2800" dirty="0">
                <a:solidFill>
                  <a:srgbClr val="22232A"/>
                </a:solidFill>
                <a:ea typeface="字由点字典黑 45J" panose="00020600040101010101" charset="-122"/>
                <a:sym typeface="+mn-ea"/>
              </a:endParaRPr>
            </a:p>
            <a:p>
              <a:pPr algn="just">
                <a:lnSpc>
                  <a:spcPct val="150000"/>
                </a:lnSpc>
              </a:pPr>
              <a:r>
                <a:rPr lang="en-US" altLang="zh-CN" sz="2800" dirty="0">
                  <a:solidFill>
                    <a:srgbClr val="22232A"/>
                  </a:solidFill>
                  <a:ea typeface="字由点字典黑 45J" panose="00020600040101010101" charset="-122"/>
                  <a:sym typeface="+mn-ea"/>
                </a:rPr>
                <a:t>    </a:t>
              </a:r>
              <a:r>
                <a:rPr lang="zh-CN" altLang="en-US" sz="2800" dirty="0">
                  <a:solidFill>
                    <a:srgbClr val="22232A"/>
                  </a:solidFill>
                  <a:ea typeface="字由点字典黑 45J" panose="00020600040101010101" charset="-122"/>
                  <a:sym typeface="+mn-ea"/>
                </a:rPr>
                <a:t>即模型准确率为</a:t>
              </a:r>
              <a:r>
                <a:rPr lang="en-US" altLang="zh-CN" sz="6600" b="1" dirty="0">
                  <a:solidFill>
                    <a:srgbClr val="FF0000"/>
                  </a:solidFill>
                  <a:ea typeface="字由点字典黑 45J" panose="00020600040101010101" charset="-122"/>
                  <a:sym typeface="+mn-ea"/>
                </a:rPr>
                <a:t>0.9628</a:t>
              </a:r>
              <a:r>
                <a:rPr lang="zh-CN" altLang="en-US" sz="2800" dirty="0">
                  <a:solidFill>
                    <a:srgbClr val="22232A"/>
                  </a:solidFill>
                  <a:ea typeface="字由点字典黑 45J" panose="00020600040101010101" charset="-122"/>
                  <a:sym typeface="+mn-ea"/>
                </a:rPr>
                <a:t>。</a:t>
              </a:r>
            </a:p>
          </p:txBody>
        </p:sp>
      </p:grpSp>
    </p:spTree>
    <p:extLst>
      <p:ext uri="{BB962C8B-B14F-4D97-AF65-F5344CB8AC3E}">
        <p14:creationId xmlns:p14="http://schemas.microsoft.com/office/powerpoint/2010/main" val="72626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12259" y="864909"/>
            <a:ext cx="6091592" cy="60915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6094536" y="933216"/>
            <a:ext cx="5954979" cy="5954979"/>
            <a:chOff x="0" y="0"/>
            <a:chExt cx="7939972" cy="7939972"/>
          </a:xfrm>
        </p:grpSpPr>
        <p:grpSp>
          <p:nvGrpSpPr>
            <p:cNvPr id="6" name="Group 6"/>
            <p:cNvGrpSpPr/>
            <p:nvPr/>
          </p:nvGrpSpPr>
          <p:grpSpPr>
            <a:xfrm>
              <a:off x="0" y="0"/>
              <a:ext cx="7939972" cy="793997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912586" y="1912586"/>
              <a:ext cx="4114800" cy="41148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2375499" y="3511321"/>
              <a:ext cx="3151721" cy="857157"/>
            </a:xfrm>
            <a:prstGeom prst="rect">
              <a:avLst/>
            </a:prstGeom>
          </p:spPr>
          <p:txBody>
            <a:bodyPr lIns="0" tIns="0" rIns="0" bIns="0" rtlCol="0" anchor="t">
              <a:spAutoFit/>
            </a:bodyPr>
            <a:lstStyle/>
            <a:p>
              <a:pPr algn="ctr">
                <a:lnSpc>
                  <a:spcPts val="5460"/>
                </a:lnSpc>
              </a:pPr>
              <a:r>
                <a:rPr lang="en-US" altLang="zh-CN" sz="3900" dirty="0">
                  <a:solidFill>
                    <a:srgbClr val="FFFFFF"/>
                  </a:solidFill>
                  <a:ea typeface="字由点字典黑 55J" panose="00020600040101010101" charset="-122"/>
                </a:rPr>
                <a:t>ResNet18</a:t>
              </a:r>
              <a:endParaRPr lang="zh-CN" altLang="en-US" sz="3900" dirty="0">
                <a:solidFill>
                  <a:srgbClr val="FFFFFF"/>
                </a:solidFill>
                <a:ea typeface="字由点字典黑 55J" panose="00020600040101010101" charset="-122"/>
              </a:endParaRPr>
            </a:p>
          </p:txBody>
        </p:sp>
      </p:grpSp>
      <p:grpSp>
        <p:nvGrpSpPr>
          <p:cNvPr id="13" name="Group 13"/>
          <p:cNvGrpSpPr/>
          <p:nvPr/>
        </p:nvGrpSpPr>
        <p:grpSpPr>
          <a:xfrm>
            <a:off x="5201025" y="1210912"/>
            <a:ext cx="4669669" cy="1111818"/>
            <a:chOff x="5140228" y="225819"/>
            <a:chExt cx="6226225" cy="1482424"/>
          </a:xfrm>
        </p:grpSpPr>
        <p:grpSp>
          <p:nvGrpSpPr>
            <p:cNvPr id="14" name="Group 14"/>
            <p:cNvGrpSpPr/>
            <p:nvPr/>
          </p:nvGrpSpPr>
          <p:grpSpPr>
            <a:xfrm>
              <a:off x="6780760" y="225819"/>
              <a:ext cx="1482424" cy="1482424"/>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693325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8" name="TextBox 18"/>
            <p:cNvSpPr txBox="1"/>
            <p:nvPr/>
          </p:nvSpPr>
          <p:spPr>
            <a:xfrm>
              <a:off x="5140228" y="615075"/>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0.5933</a:t>
              </a:r>
              <a:endParaRPr lang="en-US" sz="2400" dirty="0">
                <a:solidFill>
                  <a:srgbClr val="22232A"/>
                </a:solidFill>
                <a:ea typeface="字由点字典黑 45J" panose="00020600040101010101" charset="-122"/>
              </a:endParaRPr>
            </a:p>
          </p:txBody>
        </p:sp>
      </p:grpSp>
      <p:grpSp>
        <p:nvGrpSpPr>
          <p:cNvPr id="19" name="Group 19"/>
          <p:cNvGrpSpPr/>
          <p:nvPr/>
        </p:nvGrpSpPr>
        <p:grpSpPr>
          <a:xfrm>
            <a:off x="5318741" y="5450971"/>
            <a:ext cx="4669669" cy="1111818"/>
            <a:chOff x="5297183" y="148295"/>
            <a:chExt cx="6226225" cy="1482424"/>
          </a:xfrm>
        </p:grpSpPr>
        <p:grpSp>
          <p:nvGrpSpPr>
            <p:cNvPr id="20" name="Group 20"/>
            <p:cNvGrpSpPr/>
            <p:nvPr/>
          </p:nvGrpSpPr>
          <p:grpSpPr>
            <a:xfrm>
              <a:off x="6783692" y="148295"/>
              <a:ext cx="1482424" cy="148242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6936185" y="458342"/>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24" name="TextBox 24"/>
            <p:cNvSpPr txBox="1"/>
            <p:nvPr/>
          </p:nvSpPr>
          <p:spPr>
            <a:xfrm>
              <a:off x="5297183" y="701558"/>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0.7100</a:t>
              </a:r>
              <a:endParaRPr lang="en-US" sz="2400" dirty="0">
                <a:solidFill>
                  <a:srgbClr val="22232A"/>
                </a:solidFill>
                <a:ea typeface="字由点字典黑 45J" panose="00020600040101010101" charset="-122"/>
              </a:endParaRPr>
            </a:p>
          </p:txBody>
        </p:sp>
      </p:grpSp>
      <p:grpSp>
        <p:nvGrpSpPr>
          <p:cNvPr id="25" name="Group 25"/>
          <p:cNvGrpSpPr/>
          <p:nvPr/>
        </p:nvGrpSpPr>
        <p:grpSpPr>
          <a:xfrm>
            <a:off x="10499715" y="5543147"/>
            <a:ext cx="6162587" cy="1111818"/>
            <a:chOff x="0" y="148295"/>
            <a:chExt cx="8216782" cy="1482424"/>
          </a:xfrm>
        </p:grpSpPr>
        <p:grpSp>
          <p:nvGrpSpPr>
            <p:cNvPr id="26" name="Group 26"/>
            <p:cNvGrpSpPr/>
            <p:nvPr/>
          </p:nvGrpSpPr>
          <p:grpSpPr>
            <a:xfrm>
              <a:off x="0" y="148295"/>
              <a:ext cx="1482424" cy="1482424"/>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9" name="TextBox 29"/>
            <p:cNvSpPr txBox="1"/>
            <p:nvPr/>
          </p:nvSpPr>
          <p:spPr>
            <a:xfrm>
              <a:off x="152493" y="458342"/>
              <a:ext cx="1177439"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04</a:t>
              </a:r>
            </a:p>
          </p:txBody>
        </p:sp>
        <p:sp>
          <p:nvSpPr>
            <p:cNvPr id="30" name="TextBox 30"/>
            <p:cNvSpPr txBox="1"/>
            <p:nvPr/>
          </p:nvSpPr>
          <p:spPr>
            <a:xfrm>
              <a:off x="1990557" y="568564"/>
              <a:ext cx="6226225" cy="555024"/>
            </a:xfrm>
            <a:prstGeom prst="rect">
              <a:avLst/>
            </a:prstGeom>
          </p:spPr>
          <p:txBody>
            <a:bodyPr lIns="0" tIns="0" rIns="0" bIns="0" rtlCol="0" anchor="t">
              <a:spAutoFit/>
            </a:bodyPr>
            <a:lstStyle/>
            <a:p>
              <a:pPr algn="just">
                <a:lnSpc>
                  <a:spcPts val="3600"/>
                </a:lnSpc>
              </a:pPr>
              <a:r>
                <a:rPr lang="en-US" sz="2400" dirty="0">
                  <a:solidFill>
                    <a:srgbClr val="22232A"/>
                  </a:solidFill>
                  <a:ea typeface="字由点字典黑 45J" panose="00020600040101010101" charset="-122"/>
                  <a:sym typeface="+mn-ea"/>
                </a:rPr>
                <a:t>0.7621</a:t>
              </a:r>
              <a:endParaRPr lang="en-US" sz="2400" dirty="0">
                <a:solidFill>
                  <a:srgbClr val="22232A"/>
                </a:solidFill>
                <a:ea typeface="字由点字典黑 45J" panose="00020600040101010101" charset="-122"/>
              </a:endParaRPr>
            </a:p>
          </p:txBody>
        </p:sp>
      </p:grpSp>
      <p:grpSp>
        <p:nvGrpSpPr>
          <p:cNvPr id="31" name="Group 31"/>
          <p:cNvGrpSpPr/>
          <p:nvPr/>
        </p:nvGrpSpPr>
        <p:grpSpPr>
          <a:xfrm>
            <a:off x="10497518" y="1276954"/>
            <a:ext cx="6164784" cy="1111818"/>
            <a:chOff x="0" y="225819"/>
            <a:chExt cx="8219713" cy="1482424"/>
          </a:xfrm>
        </p:grpSpPr>
        <p:grpSp>
          <p:nvGrpSpPr>
            <p:cNvPr id="32" name="Group 32"/>
            <p:cNvGrpSpPr/>
            <p:nvPr/>
          </p:nvGrpSpPr>
          <p:grpSpPr>
            <a:xfrm>
              <a:off x="0" y="225819"/>
              <a:ext cx="1482424" cy="1482424"/>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5" name="TextBox 35"/>
            <p:cNvSpPr txBox="1"/>
            <p:nvPr/>
          </p:nvSpPr>
          <p:spPr>
            <a:xfrm>
              <a:off x="15249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36" name="TextBox 36"/>
            <p:cNvSpPr txBox="1"/>
            <p:nvPr/>
          </p:nvSpPr>
          <p:spPr>
            <a:xfrm>
              <a:off x="1993488" y="549694"/>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0.6523</a:t>
              </a:r>
              <a:endParaRPr lang="en-US" sz="2400" dirty="0">
                <a:solidFill>
                  <a:srgbClr val="22232A"/>
                </a:solidFill>
                <a:ea typeface="字由点字典黑 45J" panose="00020600040101010101" charset="-122"/>
              </a:endParaRPr>
            </a:p>
          </p:txBody>
        </p:sp>
      </p:grpSp>
      <p:sp>
        <p:nvSpPr>
          <p:cNvPr id="37" name="Freeform 27">
            <a:extLst>
              <a:ext uri="{FF2B5EF4-FFF2-40B4-BE49-F238E27FC236}">
                <a16:creationId xmlns:a16="http://schemas.microsoft.com/office/drawing/2014/main" id="{9E7E52F4-9568-785A-25A0-A05A136B9738}"/>
              </a:ext>
            </a:extLst>
          </p:cNvPr>
          <p:cNvSpPr/>
          <p:nvPr/>
        </p:nvSpPr>
        <p:spPr>
          <a:xfrm>
            <a:off x="5105532" y="7296172"/>
            <a:ext cx="1106857" cy="11118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txBody>
          <a:bodyPr/>
          <a:lstStyle/>
          <a:p>
            <a:endParaRPr lang="zh-CN" altLang="en-US" dirty="0"/>
          </a:p>
        </p:txBody>
      </p:sp>
      <p:sp>
        <p:nvSpPr>
          <p:cNvPr id="38" name="TextBox 29">
            <a:extLst>
              <a:ext uri="{FF2B5EF4-FFF2-40B4-BE49-F238E27FC236}">
                <a16:creationId xmlns:a16="http://schemas.microsoft.com/office/drawing/2014/main" id="{BD076884-9BCA-4990-B50B-A8EA4FD6D706}"/>
              </a:ext>
            </a:extLst>
          </p:cNvPr>
          <p:cNvSpPr txBox="1"/>
          <p:nvPr/>
        </p:nvSpPr>
        <p:spPr>
          <a:xfrm>
            <a:off x="5224740" y="7553710"/>
            <a:ext cx="883079" cy="596741"/>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05</a:t>
            </a:r>
          </a:p>
        </p:txBody>
      </p:sp>
      <p:pic>
        <p:nvPicPr>
          <p:cNvPr id="39" name="图片 38">
            <a:extLst>
              <a:ext uri="{FF2B5EF4-FFF2-40B4-BE49-F238E27FC236}">
                <a16:creationId xmlns:a16="http://schemas.microsoft.com/office/drawing/2014/main" id="{38B58C5A-E418-442D-087E-F18900C34C24}"/>
              </a:ext>
            </a:extLst>
          </p:cNvPr>
          <p:cNvPicPr>
            <a:picLocks noChangeAspect="1"/>
          </p:cNvPicPr>
          <p:nvPr/>
        </p:nvPicPr>
        <p:blipFill>
          <a:blip r:embed="rId2"/>
          <a:stretch>
            <a:fillRect/>
          </a:stretch>
        </p:blipFill>
        <p:spPr>
          <a:xfrm>
            <a:off x="548878" y="251787"/>
            <a:ext cx="4418266" cy="3314920"/>
          </a:xfrm>
          <a:prstGeom prst="rect">
            <a:avLst/>
          </a:prstGeom>
        </p:spPr>
      </p:pic>
      <p:pic>
        <p:nvPicPr>
          <p:cNvPr id="40" name="图片 39">
            <a:extLst>
              <a:ext uri="{FF2B5EF4-FFF2-40B4-BE49-F238E27FC236}">
                <a16:creationId xmlns:a16="http://schemas.microsoft.com/office/drawing/2014/main" id="{796DB41C-05EC-3F5C-D9D0-E5EA1328753E}"/>
              </a:ext>
            </a:extLst>
          </p:cNvPr>
          <p:cNvPicPr>
            <a:picLocks noChangeAspect="1"/>
          </p:cNvPicPr>
          <p:nvPr/>
        </p:nvPicPr>
        <p:blipFill>
          <a:blip r:embed="rId3"/>
          <a:stretch>
            <a:fillRect/>
          </a:stretch>
        </p:blipFill>
        <p:spPr>
          <a:xfrm>
            <a:off x="12973301" y="405480"/>
            <a:ext cx="5008979" cy="3758118"/>
          </a:xfrm>
          <a:prstGeom prst="rect">
            <a:avLst/>
          </a:prstGeom>
        </p:spPr>
      </p:pic>
      <p:pic>
        <p:nvPicPr>
          <p:cNvPr id="41" name="图片 40">
            <a:extLst>
              <a:ext uri="{FF2B5EF4-FFF2-40B4-BE49-F238E27FC236}">
                <a16:creationId xmlns:a16="http://schemas.microsoft.com/office/drawing/2014/main" id="{61719E18-3ECB-1920-17ED-FACF87181B6B}"/>
              </a:ext>
            </a:extLst>
          </p:cNvPr>
          <p:cNvPicPr>
            <a:picLocks noChangeAspect="1"/>
          </p:cNvPicPr>
          <p:nvPr/>
        </p:nvPicPr>
        <p:blipFill>
          <a:blip r:embed="rId4"/>
          <a:stretch>
            <a:fillRect/>
          </a:stretch>
        </p:blipFill>
        <p:spPr>
          <a:xfrm>
            <a:off x="410398" y="3821476"/>
            <a:ext cx="4669669" cy="3503542"/>
          </a:xfrm>
          <a:prstGeom prst="rect">
            <a:avLst/>
          </a:prstGeom>
        </p:spPr>
      </p:pic>
      <p:pic>
        <p:nvPicPr>
          <p:cNvPr id="42" name="图片 41">
            <a:extLst>
              <a:ext uri="{FF2B5EF4-FFF2-40B4-BE49-F238E27FC236}">
                <a16:creationId xmlns:a16="http://schemas.microsoft.com/office/drawing/2014/main" id="{74BF94D4-6D3E-6872-0883-5B3E6FBB7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5553" y="4371632"/>
            <a:ext cx="4671031" cy="3503542"/>
          </a:xfrm>
          <a:prstGeom prst="rect">
            <a:avLst/>
          </a:prstGeom>
        </p:spPr>
      </p:pic>
      <p:sp>
        <p:nvSpPr>
          <p:cNvPr id="43" name="TextBox 24">
            <a:extLst>
              <a:ext uri="{FF2B5EF4-FFF2-40B4-BE49-F238E27FC236}">
                <a16:creationId xmlns:a16="http://schemas.microsoft.com/office/drawing/2014/main" id="{E7932C1F-19C7-5354-8450-4C359D7C56CE}"/>
              </a:ext>
            </a:extLst>
          </p:cNvPr>
          <p:cNvSpPr txBox="1"/>
          <p:nvPr/>
        </p:nvSpPr>
        <p:spPr>
          <a:xfrm>
            <a:off x="6591398" y="7643946"/>
            <a:ext cx="4669669" cy="416268"/>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0.8067</a:t>
            </a:r>
            <a:endParaRPr lang="en-US" sz="2400" dirty="0">
              <a:solidFill>
                <a:srgbClr val="22232A"/>
              </a:solidFill>
              <a:ea typeface="字由点字典黑 45J" panose="00020600040101010101" charset="-122"/>
            </a:endParaRPr>
          </a:p>
        </p:txBody>
      </p:sp>
      <p:pic>
        <p:nvPicPr>
          <p:cNvPr id="46" name="图片 45">
            <a:extLst>
              <a:ext uri="{FF2B5EF4-FFF2-40B4-BE49-F238E27FC236}">
                <a16:creationId xmlns:a16="http://schemas.microsoft.com/office/drawing/2014/main" id="{17516993-88EC-FDAF-55EC-70777A17339A}"/>
              </a:ext>
            </a:extLst>
          </p:cNvPr>
          <p:cNvPicPr>
            <a:picLocks noChangeAspect="1"/>
          </p:cNvPicPr>
          <p:nvPr/>
        </p:nvPicPr>
        <p:blipFill>
          <a:blip r:embed="rId6"/>
          <a:stretch>
            <a:fillRect/>
          </a:stretch>
        </p:blipFill>
        <p:spPr>
          <a:xfrm>
            <a:off x="7611185" y="6676289"/>
            <a:ext cx="4735179" cy="3552694"/>
          </a:xfrm>
          <a:prstGeom prst="rect">
            <a:avLst/>
          </a:prstGeom>
        </p:spPr>
      </p:pic>
    </p:spTree>
    <p:extLst>
      <p:ext uri="{BB962C8B-B14F-4D97-AF65-F5344CB8AC3E}">
        <p14:creationId xmlns:p14="http://schemas.microsoft.com/office/powerpoint/2010/main" val="269759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12259" y="864909"/>
            <a:ext cx="6091592" cy="60915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6094536" y="933216"/>
            <a:ext cx="5954979" cy="5954980"/>
            <a:chOff x="0" y="0"/>
            <a:chExt cx="7939972" cy="7939972"/>
          </a:xfrm>
        </p:grpSpPr>
        <p:grpSp>
          <p:nvGrpSpPr>
            <p:cNvPr id="6" name="Group 6"/>
            <p:cNvGrpSpPr/>
            <p:nvPr/>
          </p:nvGrpSpPr>
          <p:grpSpPr>
            <a:xfrm>
              <a:off x="0" y="0"/>
              <a:ext cx="7939972" cy="793997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912586" y="1912586"/>
              <a:ext cx="4114800" cy="41148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2491511" y="2957034"/>
              <a:ext cx="3151721" cy="2128104"/>
            </a:xfrm>
            <a:prstGeom prst="rect">
              <a:avLst/>
            </a:prstGeom>
          </p:spPr>
          <p:txBody>
            <a:bodyPr lIns="0" tIns="0" rIns="0" bIns="0" rtlCol="0" anchor="t">
              <a:spAutoFit/>
            </a:bodyPr>
            <a:lstStyle/>
            <a:p>
              <a:pPr algn="ctr">
                <a:lnSpc>
                  <a:spcPct val="150000"/>
                </a:lnSpc>
              </a:pPr>
              <a:r>
                <a:rPr lang="zh-CN" altLang="en-US" sz="2400" dirty="0">
                  <a:solidFill>
                    <a:srgbClr val="FFFFFF"/>
                  </a:solidFill>
                  <a:ea typeface="字由点字典黑 55J" panose="00020600040101010101" charset="-122"/>
                </a:rPr>
                <a:t>改变网络的层数：</a:t>
              </a:r>
              <a:endParaRPr lang="en-US" altLang="zh-CN" sz="2400" dirty="0">
                <a:solidFill>
                  <a:srgbClr val="FFFFFF"/>
                </a:solidFill>
                <a:ea typeface="字由点字典黑 55J" panose="00020600040101010101" charset="-122"/>
              </a:endParaRPr>
            </a:p>
            <a:p>
              <a:pPr algn="ctr">
                <a:lnSpc>
                  <a:spcPct val="150000"/>
                </a:lnSpc>
              </a:pPr>
              <a:r>
                <a:rPr lang="zh-CN" altLang="en-US" sz="2400" dirty="0">
                  <a:solidFill>
                    <a:srgbClr val="FFFFFF"/>
                  </a:solidFill>
                  <a:ea typeface="字由点字典黑 55J" panose="00020600040101010101" charset="-122"/>
                </a:rPr>
                <a:t>去除网络的第四层</a:t>
              </a:r>
              <a:r>
                <a:rPr lang="en-US" altLang="zh-CN" sz="2400" dirty="0">
                  <a:solidFill>
                    <a:srgbClr val="FFFFFF"/>
                  </a:solidFill>
                  <a:ea typeface="字由点字典黑 55J" panose="00020600040101010101" charset="-122"/>
                </a:rPr>
                <a:t>layer3</a:t>
              </a:r>
              <a:endParaRPr lang="zh-CN" altLang="en-US" sz="2400" dirty="0">
                <a:solidFill>
                  <a:srgbClr val="FFFFFF"/>
                </a:solidFill>
                <a:ea typeface="字由点字典黑 55J" panose="00020600040101010101" charset="-122"/>
              </a:endParaRPr>
            </a:p>
          </p:txBody>
        </p:sp>
      </p:grpSp>
      <p:grpSp>
        <p:nvGrpSpPr>
          <p:cNvPr id="13" name="Group 13"/>
          <p:cNvGrpSpPr/>
          <p:nvPr/>
        </p:nvGrpSpPr>
        <p:grpSpPr>
          <a:xfrm>
            <a:off x="5201025" y="1210912"/>
            <a:ext cx="4669669" cy="1111818"/>
            <a:chOff x="5140228" y="225819"/>
            <a:chExt cx="6226225" cy="1482424"/>
          </a:xfrm>
        </p:grpSpPr>
        <p:grpSp>
          <p:nvGrpSpPr>
            <p:cNvPr id="14" name="Group 14"/>
            <p:cNvGrpSpPr/>
            <p:nvPr/>
          </p:nvGrpSpPr>
          <p:grpSpPr>
            <a:xfrm>
              <a:off x="6780760" y="225819"/>
              <a:ext cx="1482424" cy="1482424"/>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693325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8" name="TextBox 18"/>
            <p:cNvSpPr txBox="1"/>
            <p:nvPr/>
          </p:nvSpPr>
          <p:spPr>
            <a:xfrm>
              <a:off x="5140228" y="615075"/>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0.5821</a:t>
              </a:r>
              <a:endParaRPr lang="en-US" sz="2400" dirty="0">
                <a:solidFill>
                  <a:srgbClr val="22232A"/>
                </a:solidFill>
                <a:ea typeface="字由点字典黑 45J" panose="00020600040101010101" charset="-122"/>
              </a:endParaRPr>
            </a:p>
          </p:txBody>
        </p:sp>
      </p:grpSp>
      <p:grpSp>
        <p:nvGrpSpPr>
          <p:cNvPr id="19" name="Group 19"/>
          <p:cNvGrpSpPr/>
          <p:nvPr/>
        </p:nvGrpSpPr>
        <p:grpSpPr>
          <a:xfrm>
            <a:off x="5318741" y="5450971"/>
            <a:ext cx="4669669" cy="1111818"/>
            <a:chOff x="5297183" y="148295"/>
            <a:chExt cx="6226225" cy="1482424"/>
          </a:xfrm>
        </p:grpSpPr>
        <p:grpSp>
          <p:nvGrpSpPr>
            <p:cNvPr id="20" name="Group 20"/>
            <p:cNvGrpSpPr/>
            <p:nvPr/>
          </p:nvGrpSpPr>
          <p:grpSpPr>
            <a:xfrm>
              <a:off x="6783692" y="148295"/>
              <a:ext cx="1482424" cy="148242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6936185" y="458342"/>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24" name="TextBox 24"/>
            <p:cNvSpPr txBox="1"/>
            <p:nvPr/>
          </p:nvSpPr>
          <p:spPr>
            <a:xfrm>
              <a:off x="5297183" y="701558"/>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0.7504</a:t>
              </a:r>
              <a:endParaRPr lang="en-US" sz="2400" dirty="0">
                <a:solidFill>
                  <a:srgbClr val="22232A"/>
                </a:solidFill>
                <a:ea typeface="字由点字典黑 45J" panose="00020600040101010101" charset="-122"/>
              </a:endParaRPr>
            </a:p>
          </p:txBody>
        </p:sp>
      </p:grpSp>
      <p:grpSp>
        <p:nvGrpSpPr>
          <p:cNvPr id="25" name="Group 25"/>
          <p:cNvGrpSpPr/>
          <p:nvPr/>
        </p:nvGrpSpPr>
        <p:grpSpPr>
          <a:xfrm>
            <a:off x="10499715" y="5543147"/>
            <a:ext cx="6162587" cy="1111818"/>
            <a:chOff x="0" y="148295"/>
            <a:chExt cx="8216782" cy="1482424"/>
          </a:xfrm>
        </p:grpSpPr>
        <p:grpSp>
          <p:nvGrpSpPr>
            <p:cNvPr id="26" name="Group 26"/>
            <p:cNvGrpSpPr/>
            <p:nvPr/>
          </p:nvGrpSpPr>
          <p:grpSpPr>
            <a:xfrm>
              <a:off x="0" y="148295"/>
              <a:ext cx="1482424" cy="1482424"/>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9" name="TextBox 29"/>
            <p:cNvSpPr txBox="1"/>
            <p:nvPr/>
          </p:nvSpPr>
          <p:spPr>
            <a:xfrm>
              <a:off x="152493" y="458342"/>
              <a:ext cx="1177439"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04</a:t>
              </a:r>
            </a:p>
          </p:txBody>
        </p:sp>
        <p:sp>
          <p:nvSpPr>
            <p:cNvPr id="30" name="TextBox 30"/>
            <p:cNvSpPr txBox="1"/>
            <p:nvPr/>
          </p:nvSpPr>
          <p:spPr>
            <a:xfrm>
              <a:off x="1990557" y="568564"/>
              <a:ext cx="6226225" cy="555024"/>
            </a:xfrm>
            <a:prstGeom prst="rect">
              <a:avLst/>
            </a:prstGeom>
          </p:spPr>
          <p:txBody>
            <a:bodyPr lIns="0" tIns="0" rIns="0" bIns="0" rtlCol="0" anchor="t">
              <a:spAutoFit/>
            </a:bodyPr>
            <a:lstStyle/>
            <a:p>
              <a:pPr algn="just">
                <a:lnSpc>
                  <a:spcPts val="3600"/>
                </a:lnSpc>
              </a:pPr>
              <a:r>
                <a:rPr lang="en-US" sz="2400" dirty="0">
                  <a:solidFill>
                    <a:srgbClr val="22232A"/>
                  </a:solidFill>
                  <a:ea typeface="字由点字典黑 45J" panose="00020600040101010101" charset="-122"/>
                  <a:sym typeface="+mn-ea"/>
                </a:rPr>
                <a:t>0.7766</a:t>
              </a:r>
              <a:endParaRPr lang="en-US" sz="2400" dirty="0">
                <a:solidFill>
                  <a:srgbClr val="22232A"/>
                </a:solidFill>
                <a:ea typeface="字由点字典黑 45J" panose="00020600040101010101" charset="-122"/>
              </a:endParaRPr>
            </a:p>
          </p:txBody>
        </p:sp>
      </p:grpSp>
      <p:grpSp>
        <p:nvGrpSpPr>
          <p:cNvPr id="31" name="Group 31"/>
          <p:cNvGrpSpPr/>
          <p:nvPr/>
        </p:nvGrpSpPr>
        <p:grpSpPr>
          <a:xfrm>
            <a:off x="10497518" y="1276954"/>
            <a:ext cx="6164784" cy="1111818"/>
            <a:chOff x="0" y="225819"/>
            <a:chExt cx="8219713" cy="1482424"/>
          </a:xfrm>
        </p:grpSpPr>
        <p:grpSp>
          <p:nvGrpSpPr>
            <p:cNvPr id="32" name="Group 32"/>
            <p:cNvGrpSpPr/>
            <p:nvPr/>
          </p:nvGrpSpPr>
          <p:grpSpPr>
            <a:xfrm>
              <a:off x="0" y="225819"/>
              <a:ext cx="1482424" cy="1482424"/>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5" name="TextBox 35"/>
            <p:cNvSpPr txBox="1"/>
            <p:nvPr/>
          </p:nvSpPr>
          <p:spPr>
            <a:xfrm>
              <a:off x="15249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36" name="TextBox 36"/>
            <p:cNvSpPr txBox="1"/>
            <p:nvPr/>
          </p:nvSpPr>
          <p:spPr>
            <a:xfrm>
              <a:off x="1993488" y="549694"/>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0.7024</a:t>
              </a:r>
              <a:endParaRPr lang="en-US" sz="2400" dirty="0">
                <a:solidFill>
                  <a:srgbClr val="22232A"/>
                </a:solidFill>
                <a:ea typeface="字由点字典黑 45J" panose="00020600040101010101" charset="-122"/>
              </a:endParaRPr>
            </a:p>
          </p:txBody>
        </p:sp>
      </p:grpSp>
      <p:sp>
        <p:nvSpPr>
          <p:cNvPr id="37" name="Freeform 27">
            <a:extLst>
              <a:ext uri="{FF2B5EF4-FFF2-40B4-BE49-F238E27FC236}">
                <a16:creationId xmlns:a16="http://schemas.microsoft.com/office/drawing/2014/main" id="{9E7E52F4-9568-785A-25A0-A05A136B9738}"/>
              </a:ext>
            </a:extLst>
          </p:cNvPr>
          <p:cNvSpPr/>
          <p:nvPr/>
        </p:nvSpPr>
        <p:spPr>
          <a:xfrm>
            <a:off x="5105532" y="7296172"/>
            <a:ext cx="1106857" cy="11118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txBody>
          <a:bodyPr/>
          <a:lstStyle/>
          <a:p>
            <a:endParaRPr lang="zh-CN" altLang="en-US" dirty="0"/>
          </a:p>
        </p:txBody>
      </p:sp>
      <p:sp>
        <p:nvSpPr>
          <p:cNvPr id="38" name="TextBox 29">
            <a:extLst>
              <a:ext uri="{FF2B5EF4-FFF2-40B4-BE49-F238E27FC236}">
                <a16:creationId xmlns:a16="http://schemas.microsoft.com/office/drawing/2014/main" id="{BD076884-9BCA-4990-B50B-A8EA4FD6D706}"/>
              </a:ext>
            </a:extLst>
          </p:cNvPr>
          <p:cNvSpPr txBox="1"/>
          <p:nvPr/>
        </p:nvSpPr>
        <p:spPr>
          <a:xfrm>
            <a:off x="5224740" y="7553710"/>
            <a:ext cx="883079" cy="596741"/>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05</a:t>
            </a:r>
          </a:p>
        </p:txBody>
      </p:sp>
      <p:sp>
        <p:nvSpPr>
          <p:cNvPr id="43" name="TextBox 24">
            <a:extLst>
              <a:ext uri="{FF2B5EF4-FFF2-40B4-BE49-F238E27FC236}">
                <a16:creationId xmlns:a16="http://schemas.microsoft.com/office/drawing/2014/main" id="{E7932C1F-19C7-5354-8450-4C359D7C56CE}"/>
              </a:ext>
            </a:extLst>
          </p:cNvPr>
          <p:cNvSpPr txBox="1"/>
          <p:nvPr/>
        </p:nvSpPr>
        <p:spPr>
          <a:xfrm>
            <a:off x="6591398" y="7643946"/>
            <a:ext cx="4669669" cy="416268"/>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0.8026</a:t>
            </a:r>
            <a:endParaRPr lang="en-US" sz="2400" dirty="0">
              <a:solidFill>
                <a:srgbClr val="22232A"/>
              </a:solidFill>
              <a:ea typeface="字由点字典黑 45J" panose="00020600040101010101" charset="-122"/>
            </a:endParaRPr>
          </a:p>
        </p:txBody>
      </p:sp>
      <p:pic>
        <p:nvPicPr>
          <p:cNvPr id="44" name="图片 43">
            <a:extLst>
              <a:ext uri="{FF2B5EF4-FFF2-40B4-BE49-F238E27FC236}">
                <a16:creationId xmlns:a16="http://schemas.microsoft.com/office/drawing/2014/main" id="{CA902118-2479-B837-7CC8-CCF90D5B79BC}"/>
              </a:ext>
            </a:extLst>
          </p:cNvPr>
          <p:cNvPicPr>
            <a:picLocks noChangeAspect="1"/>
          </p:cNvPicPr>
          <p:nvPr/>
        </p:nvPicPr>
        <p:blipFill>
          <a:blip r:embed="rId2"/>
          <a:stretch>
            <a:fillRect/>
          </a:stretch>
        </p:blipFill>
        <p:spPr>
          <a:xfrm>
            <a:off x="113294" y="237538"/>
            <a:ext cx="4805296" cy="3605300"/>
          </a:xfrm>
          <a:prstGeom prst="rect">
            <a:avLst/>
          </a:prstGeom>
        </p:spPr>
      </p:pic>
      <p:pic>
        <p:nvPicPr>
          <p:cNvPr id="45" name="图片 44">
            <a:extLst>
              <a:ext uri="{FF2B5EF4-FFF2-40B4-BE49-F238E27FC236}">
                <a16:creationId xmlns:a16="http://schemas.microsoft.com/office/drawing/2014/main" id="{2C992366-3490-65DC-E24D-19AA57FCFFE9}"/>
              </a:ext>
            </a:extLst>
          </p:cNvPr>
          <p:cNvPicPr>
            <a:picLocks noChangeAspect="1"/>
          </p:cNvPicPr>
          <p:nvPr/>
        </p:nvPicPr>
        <p:blipFill>
          <a:blip r:embed="rId3"/>
          <a:stretch>
            <a:fillRect/>
          </a:stretch>
        </p:blipFill>
        <p:spPr>
          <a:xfrm>
            <a:off x="13200645" y="520080"/>
            <a:ext cx="4805296" cy="3605300"/>
          </a:xfrm>
          <a:prstGeom prst="rect">
            <a:avLst/>
          </a:prstGeom>
        </p:spPr>
      </p:pic>
      <p:pic>
        <p:nvPicPr>
          <p:cNvPr id="47" name="图片 46">
            <a:extLst>
              <a:ext uri="{FF2B5EF4-FFF2-40B4-BE49-F238E27FC236}">
                <a16:creationId xmlns:a16="http://schemas.microsoft.com/office/drawing/2014/main" id="{1E02A278-D1C3-4357-181A-CBD3221B8F43}"/>
              </a:ext>
            </a:extLst>
          </p:cNvPr>
          <p:cNvPicPr>
            <a:picLocks noChangeAspect="1"/>
          </p:cNvPicPr>
          <p:nvPr/>
        </p:nvPicPr>
        <p:blipFill>
          <a:blip r:embed="rId4"/>
          <a:stretch>
            <a:fillRect/>
          </a:stretch>
        </p:blipFill>
        <p:spPr>
          <a:xfrm>
            <a:off x="322788" y="4241693"/>
            <a:ext cx="4618602" cy="3465228"/>
          </a:xfrm>
          <a:prstGeom prst="rect">
            <a:avLst/>
          </a:prstGeom>
        </p:spPr>
      </p:pic>
      <p:pic>
        <p:nvPicPr>
          <p:cNvPr id="48" name="图片 47">
            <a:extLst>
              <a:ext uri="{FF2B5EF4-FFF2-40B4-BE49-F238E27FC236}">
                <a16:creationId xmlns:a16="http://schemas.microsoft.com/office/drawing/2014/main" id="{EAE0C049-61A4-788F-C480-1F697D045524}"/>
              </a:ext>
            </a:extLst>
          </p:cNvPr>
          <p:cNvPicPr>
            <a:picLocks noChangeAspect="1"/>
          </p:cNvPicPr>
          <p:nvPr/>
        </p:nvPicPr>
        <p:blipFill>
          <a:blip r:embed="rId5"/>
          <a:stretch>
            <a:fillRect/>
          </a:stretch>
        </p:blipFill>
        <p:spPr>
          <a:xfrm>
            <a:off x="13367751" y="4413839"/>
            <a:ext cx="4492256" cy="3370433"/>
          </a:xfrm>
          <a:prstGeom prst="rect">
            <a:avLst/>
          </a:prstGeom>
        </p:spPr>
      </p:pic>
      <p:pic>
        <p:nvPicPr>
          <p:cNvPr id="49" name="图片 48">
            <a:extLst>
              <a:ext uri="{FF2B5EF4-FFF2-40B4-BE49-F238E27FC236}">
                <a16:creationId xmlns:a16="http://schemas.microsoft.com/office/drawing/2014/main" id="{EB18CDA7-46F9-B982-EDC2-EF619F8E20AF}"/>
              </a:ext>
            </a:extLst>
          </p:cNvPr>
          <p:cNvPicPr>
            <a:picLocks noChangeAspect="1"/>
          </p:cNvPicPr>
          <p:nvPr/>
        </p:nvPicPr>
        <p:blipFill>
          <a:blip r:embed="rId6"/>
          <a:stretch>
            <a:fillRect/>
          </a:stretch>
        </p:blipFill>
        <p:spPr>
          <a:xfrm>
            <a:off x="7624932" y="6493911"/>
            <a:ext cx="4092543" cy="3070538"/>
          </a:xfrm>
          <a:prstGeom prst="rect">
            <a:avLst/>
          </a:prstGeom>
        </p:spPr>
      </p:pic>
    </p:spTree>
    <p:extLst>
      <p:ext uri="{BB962C8B-B14F-4D97-AF65-F5344CB8AC3E}">
        <p14:creationId xmlns:p14="http://schemas.microsoft.com/office/powerpoint/2010/main" val="320355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12259" y="864909"/>
            <a:ext cx="6091592" cy="60915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6094536" y="933216"/>
            <a:ext cx="5954979" cy="5954979"/>
            <a:chOff x="0" y="0"/>
            <a:chExt cx="7939972" cy="7939972"/>
          </a:xfrm>
        </p:grpSpPr>
        <p:grpSp>
          <p:nvGrpSpPr>
            <p:cNvPr id="6" name="Group 6"/>
            <p:cNvGrpSpPr/>
            <p:nvPr/>
          </p:nvGrpSpPr>
          <p:grpSpPr>
            <a:xfrm>
              <a:off x="0" y="0"/>
              <a:ext cx="7939972" cy="793997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912586" y="1912586"/>
              <a:ext cx="4114800" cy="41148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2477464" y="2817984"/>
              <a:ext cx="3151721" cy="2128104"/>
            </a:xfrm>
            <a:prstGeom prst="rect">
              <a:avLst/>
            </a:prstGeom>
          </p:spPr>
          <p:txBody>
            <a:bodyPr lIns="0" tIns="0" rIns="0" bIns="0" rtlCol="0" anchor="t">
              <a:spAutoFit/>
            </a:bodyPr>
            <a:lstStyle/>
            <a:p>
              <a:pPr algn="ctr">
                <a:lnSpc>
                  <a:spcPct val="150000"/>
                </a:lnSpc>
              </a:pPr>
              <a:r>
                <a:rPr lang="zh-CN" altLang="en-US" sz="2400" dirty="0">
                  <a:solidFill>
                    <a:srgbClr val="FFFFFF"/>
                  </a:solidFill>
                  <a:ea typeface="字由点字典黑 55J" panose="00020600040101010101" charset="-122"/>
                </a:rPr>
                <a:t>更改优化器：将</a:t>
              </a:r>
              <a:r>
                <a:rPr lang="en-US" altLang="zh-CN" sz="2400" dirty="0">
                  <a:solidFill>
                    <a:srgbClr val="FFFFFF"/>
                  </a:solidFill>
                  <a:ea typeface="字由点字典黑 55J" panose="00020600040101010101" charset="-122"/>
                </a:rPr>
                <a:t>SGD</a:t>
              </a:r>
              <a:r>
                <a:rPr lang="zh-CN" altLang="en-US" sz="2400" dirty="0">
                  <a:solidFill>
                    <a:srgbClr val="FFFFFF"/>
                  </a:solidFill>
                  <a:ea typeface="字由点字典黑 55J" panose="00020600040101010101" charset="-122"/>
                </a:rPr>
                <a:t>优化器更改为</a:t>
              </a:r>
              <a:r>
                <a:rPr lang="en-US" altLang="zh-CN" sz="2400" dirty="0">
                  <a:solidFill>
                    <a:srgbClr val="FFFFFF"/>
                  </a:solidFill>
                  <a:ea typeface="字由点字典黑 55J" panose="00020600040101010101" charset="-122"/>
                </a:rPr>
                <a:t>Adam</a:t>
              </a:r>
              <a:r>
                <a:rPr lang="zh-CN" altLang="en-US" sz="2400" dirty="0">
                  <a:solidFill>
                    <a:srgbClr val="FFFFFF"/>
                  </a:solidFill>
                  <a:ea typeface="字由点字典黑 55J" panose="00020600040101010101" charset="-122"/>
                </a:rPr>
                <a:t>优化器</a:t>
              </a:r>
            </a:p>
          </p:txBody>
        </p:sp>
      </p:grpSp>
      <p:grpSp>
        <p:nvGrpSpPr>
          <p:cNvPr id="13" name="Group 13"/>
          <p:cNvGrpSpPr/>
          <p:nvPr/>
        </p:nvGrpSpPr>
        <p:grpSpPr>
          <a:xfrm>
            <a:off x="5201025" y="1210912"/>
            <a:ext cx="4669669" cy="1111818"/>
            <a:chOff x="5140228" y="225819"/>
            <a:chExt cx="6226225" cy="1482424"/>
          </a:xfrm>
        </p:grpSpPr>
        <p:grpSp>
          <p:nvGrpSpPr>
            <p:cNvPr id="14" name="Group 14"/>
            <p:cNvGrpSpPr/>
            <p:nvPr/>
          </p:nvGrpSpPr>
          <p:grpSpPr>
            <a:xfrm>
              <a:off x="6780760" y="225819"/>
              <a:ext cx="1482424" cy="1482424"/>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693325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8" name="TextBox 18"/>
            <p:cNvSpPr txBox="1"/>
            <p:nvPr/>
          </p:nvSpPr>
          <p:spPr>
            <a:xfrm>
              <a:off x="5140228" y="615075"/>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0.3357</a:t>
              </a:r>
              <a:endParaRPr lang="en-US" sz="2400" dirty="0">
                <a:solidFill>
                  <a:srgbClr val="22232A"/>
                </a:solidFill>
                <a:ea typeface="字由点字典黑 45J" panose="00020600040101010101" charset="-122"/>
              </a:endParaRPr>
            </a:p>
          </p:txBody>
        </p:sp>
      </p:grpSp>
      <p:grpSp>
        <p:nvGrpSpPr>
          <p:cNvPr id="19" name="Group 19"/>
          <p:cNvGrpSpPr/>
          <p:nvPr/>
        </p:nvGrpSpPr>
        <p:grpSpPr>
          <a:xfrm>
            <a:off x="5318741" y="5450971"/>
            <a:ext cx="4669669" cy="1111818"/>
            <a:chOff x="5297183" y="148295"/>
            <a:chExt cx="6226225" cy="1482424"/>
          </a:xfrm>
        </p:grpSpPr>
        <p:grpSp>
          <p:nvGrpSpPr>
            <p:cNvPr id="20" name="Group 20"/>
            <p:cNvGrpSpPr/>
            <p:nvPr/>
          </p:nvGrpSpPr>
          <p:grpSpPr>
            <a:xfrm>
              <a:off x="6783692" y="148295"/>
              <a:ext cx="1482424" cy="148242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6936185" y="458342"/>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24" name="TextBox 24"/>
            <p:cNvSpPr txBox="1"/>
            <p:nvPr/>
          </p:nvSpPr>
          <p:spPr>
            <a:xfrm>
              <a:off x="5297183" y="701558"/>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0.4909</a:t>
              </a:r>
              <a:endParaRPr lang="en-US" sz="2400" dirty="0">
                <a:solidFill>
                  <a:srgbClr val="22232A"/>
                </a:solidFill>
                <a:ea typeface="字由点字典黑 45J" panose="00020600040101010101" charset="-122"/>
              </a:endParaRPr>
            </a:p>
          </p:txBody>
        </p:sp>
      </p:grpSp>
      <p:grpSp>
        <p:nvGrpSpPr>
          <p:cNvPr id="25" name="Group 25"/>
          <p:cNvGrpSpPr/>
          <p:nvPr/>
        </p:nvGrpSpPr>
        <p:grpSpPr>
          <a:xfrm>
            <a:off x="10499715" y="5543147"/>
            <a:ext cx="6162587" cy="1111818"/>
            <a:chOff x="0" y="148295"/>
            <a:chExt cx="8216782" cy="1482424"/>
          </a:xfrm>
        </p:grpSpPr>
        <p:grpSp>
          <p:nvGrpSpPr>
            <p:cNvPr id="26" name="Group 26"/>
            <p:cNvGrpSpPr/>
            <p:nvPr/>
          </p:nvGrpSpPr>
          <p:grpSpPr>
            <a:xfrm>
              <a:off x="0" y="148295"/>
              <a:ext cx="1482424" cy="1482424"/>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9" name="TextBox 29"/>
            <p:cNvSpPr txBox="1"/>
            <p:nvPr/>
          </p:nvSpPr>
          <p:spPr>
            <a:xfrm>
              <a:off x="152493" y="458342"/>
              <a:ext cx="1177439"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04</a:t>
              </a:r>
            </a:p>
          </p:txBody>
        </p:sp>
        <p:sp>
          <p:nvSpPr>
            <p:cNvPr id="30" name="TextBox 30"/>
            <p:cNvSpPr txBox="1"/>
            <p:nvPr/>
          </p:nvSpPr>
          <p:spPr>
            <a:xfrm>
              <a:off x="1990557" y="568564"/>
              <a:ext cx="6226225" cy="555024"/>
            </a:xfrm>
            <a:prstGeom prst="rect">
              <a:avLst/>
            </a:prstGeom>
          </p:spPr>
          <p:txBody>
            <a:bodyPr lIns="0" tIns="0" rIns="0" bIns="0" rtlCol="0" anchor="t">
              <a:spAutoFit/>
            </a:bodyPr>
            <a:lstStyle/>
            <a:p>
              <a:pPr algn="just">
                <a:lnSpc>
                  <a:spcPts val="3600"/>
                </a:lnSpc>
              </a:pPr>
              <a:r>
                <a:rPr lang="en-US" sz="2400" dirty="0">
                  <a:solidFill>
                    <a:srgbClr val="22232A"/>
                  </a:solidFill>
                  <a:ea typeface="字由点字典黑 45J" panose="00020600040101010101" charset="-122"/>
                  <a:sym typeface="+mn-ea"/>
                </a:rPr>
                <a:t>0.5176</a:t>
              </a:r>
              <a:endParaRPr lang="en-US" sz="2400" dirty="0">
                <a:solidFill>
                  <a:srgbClr val="22232A"/>
                </a:solidFill>
                <a:ea typeface="字由点字典黑 45J" panose="00020600040101010101" charset="-122"/>
              </a:endParaRPr>
            </a:p>
          </p:txBody>
        </p:sp>
      </p:grpSp>
      <p:grpSp>
        <p:nvGrpSpPr>
          <p:cNvPr id="31" name="Group 31"/>
          <p:cNvGrpSpPr/>
          <p:nvPr/>
        </p:nvGrpSpPr>
        <p:grpSpPr>
          <a:xfrm>
            <a:off x="10497518" y="1276954"/>
            <a:ext cx="6164784" cy="1111818"/>
            <a:chOff x="0" y="225819"/>
            <a:chExt cx="8219713" cy="1482424"/>
          </a:xfrm>
        </p:grpSpPr>
        <p:grpSp>
          <p:nvGrpSpPr>
            <p:cNvPr id="32" name="Group 32"/>
            <p:cNvGrpSpPr/>
            <p:nvPr/>
          </p:nvGrpSpPr>
          <p:grpSpPr>
            <a:xfrm>
              <a:off x="0" y="225819"/>
              <a:ext cx="1482424" cy="1482424"/>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5" name="TextBox 35"/>
            <p:cNvSpPr txBox="1"/>
            <p:nvPr/>
          </p:nvSpPr>
          <p:spPr>
            <a:xfrm>
              <a:off x="15249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36" name="TextBox 36"/>
            <p:cNvSpPr txBox="1"/>
            <p:nvPr/>
          </p:nvSpPr>
          <p:spPr>
            <a:xfrm>
              <a:off x="1993488" y="549694"/>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0.4455</a:t>
              </a:r>
              <a:endParaRPr lang="en-US" sz="2400" dirty="0">
                <a:solidFill>
                  <a:srgbClr val="22232A"/>
                </a:solidFill>
                <a:ea typeface="字由点字典黑 45J" panose="00020600040101010101" charset="-122"/>
              </a:endParaRPr>
            </a:p>
          </p:txBody>
        </p:sp>
      </p:grpSp>
      <p:sp>
        <p:nvSpPr>
          <p:cNvPr id="37" name="Freeform 27">
            <a:extLst>
              <a:ext uri="{FF2B5EF4-FFF2-40B4-BE49-F238E27FC236}">
                <a16:creationId xmlns:a16="http://schemas.microsoft.com/office/drawing/2014/main" id="{9E7E52F4-9568-785A-25A0-A05A136B9738}"/>
              </a:ext>
            </a:extLst>
          </p:cNvPr>
          <p:cNvSpPr/>
          <p:nvPr/>
        </p:nvSpPr>
        <p:spPr>
          <a:xfrm>
            <a:off x="5105532" y="7296172"/>
            <a:ext cx="1106857" cy="11118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txBody>
          <a:bodyPr/>
          <a:lstStyle/>
          <a:p>
            <a:endParaRPr lang="zh-CN" altLang="en-US" dirty="0"/>
          </a:p>
        </p:txBody>
      </p:sp>
      <p:sp>
        <p:nvSpPr>
          <p:cNvPr id="38" name="TextBox 29">
            <a:extLst>
              <a:ext uri="{FF2B5EF4-FFF2-40B4-BE49-F238E27FC236}">
                <a16:creationId xmlns:a16="http://schemas.microsoft.com/office/drawing/2014/main" id="{BD076884-9BCA-4990-B50B-A8EA4FD6D706}"/>
              </a:ext>
            </a:extLst>
          </p:cNvPr>
          <p:cNvSpPr txBox="1"/>
          <p:nvPr/>
        </p:nvSpPr>
        <p:spPr>
          <a:xfrm>
            <a:off x="5224740" y="7553710"/>
            <a:ext cx="883079" cy="596741"/>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05</a:t>
            </a:r>
          </a:p>
        </p:txBody>
      </p:sp>
      <p:sp>
        <p:nvSpPr>
          <p:cNvPr id="43" name="TextBox 24">
            <a:extLst>
              <a:ext uri="{FF2B5EF4-FFF2-40B4-BE49-F238E27FC236}">
                <a16:creationId xmlns:a16="http://schemas.microsoft.com/office/drawing/2014/main" id="{E7932C1F-19C7-5354-8450-4C359D7C56CE}"/>
              </a:ext>
            </a:extLst>
          </p:cNvPr>
          <p:cNvSpPr txBox="1"/>
          <p:nvPr/>
        </p:nvSpPr>
        <p:spPr>
          <a:xfrm>
            <a:off x="6591398" y="7643946"/>
            <a:ext cx="4669669" cy="416268"/>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0.5549</a:t>
            </a:r>
            <a:endParaRPr lang="en-US" sz="2400" dirty="0">
              <a:solidFill>
                <a:srgbClr val="22232A"/>
              </a:solidFill>
              <a:ea typeface="字由点字典黑 45J" panose="00020600040101010101" charset="-122"/>
            </a:endParaRPr>
          </a:p>
        </p:txBody>
      </p:sp>
      <p:pic>
        <p:nvPicPr>
          <p:cNvPr id="44" name="图片 43">
            <a:extLst>
              <a:ext uri="{FF2B5EF4-FFF2-40B4-BE49-F238E27FC236}">
                <a16:creationId xmlns:a16="http://schemas.microsoft.com/office/drawing/2014/main" id="{7A3620B8-9C64-D565-379A-9E2CC541F0D8}"/>
              </a:ext>
            </a:extLst>
          </p:cNvPr>
          <p:cNvPicPr>
            <a:picLocks noChangeAspect="1"/>
          </p:cNvPicPr>
          <p:nvPr/>
        </p:nvPicPr>
        <p:blipFill>
          <a:blip r:embed="rId2"/>
          <a:stretch>
            <a:fillRect/>
          </a:stretch>
        </p:blipFill>
        <p:spPr>
          <a:xfrm>
            <a:off x="315938" y="389831"/>
            <a:ext cx="4399330" cy="3300713"/>
          </a:xfrm>
          <a:prstGeom prst="rect">
            <a:avLst/>
          </a:prstGeom>
        </p:spPr>
      </p:pic>
      <p:pic>
        <p:nvPicPr>
          <p:cNvPr id="45" name="图片 44">
            <a:extLst>
              <a:ext uri="{FF2B5EF4-FFF2-40B4-BE49-F238E27FC236}">
                <a16:creationId xmlns:a16="http://schemas.microsoft.com/office/drawing/2014/main" id="{000258A0-D2D8-53E9-BA18-9B0A546D0BB5}"/>
              </a:ext>
            </a:extLst>
          </p:cNvPr>
          <p:cNvPicPr>
            <a:picLocks noChangeAspect="1"/>
          </p:cNvPicPr>
          <p:nvPr/>
        </p:nvPicPr>
        <p:blipFill>
          <a:blip r:embed="rId3"/>
          <a:stretch>
            <a:fillRect/>
          </a:stretch>
        </p:blipFill>
        <p:spPr>
          <a:xfrm>
            <a:off x="13420668" y="681042"/>
            <a:ext cx="4274417" cy="3206994"/>
          </a:xfrm>
          <a:prstGeom prst="rect">
            <a:avLst/>
          </a:prstGeom>
        </p:spPr>
      </p:pic>
      <p:pic>
        <p:nvPicPr>
          <p:cNvPr id="47" name="图片 46">
            <a:extLst>
              <a:ext uri="{FF2B5EF4-FFF2-40B4-BE49-F238E27FC236}">
                <a16:creationId xmlns:a16="http://schemas.microsoft.com/office/drawing/2014/main" id="{738FE7D2-70EC-6C00-DC7E-522C1BB76551}"/>
              </a:ext>
            </a:extLst>
          </p:cNvPr>
          <p:cNvPicPr>
            <a:picLocks noChangeAspect="1"/>
          </p:cNvPicPr>
          <p:nvPr/>
        </p:nvPicPr>
        <p:blipFill>
          <a:blip r:embed="rId4"/>
          <a:stretch>
            <a:fillRect/>
          </a:stretch>
        </p:blipFill>
        <p:spPr>
          <a:xfrm>
            <a:off x="509376" y="4113064"/>
            <a:ext cx="4432014" cy="3325235"/>
          </a:xfrm>
          <a:prstGeom prst="rect">
            <a:avLst/>
          </a:prstGeom>
        </p:spPr>
      </p:pic>
      <p:pic>
        <p:nvPicPr>
          <p:cNvPr id="48" name="图片 47">
            <a:extLst>
              <a:ext uri="{FF2B5EF4-FFF2-40B4-BE49-F238E27FC236}">
                <a16:creationId xmlns:a16="http://schemas.microsoft.com/office/drawing/2014/main" id="{04C85070-3CB1-BDE8-F055-AFAEFBAA58FA}"/>
              </a:ext>
            </a:extLst>
          </p:cNvPr>
          <p:cNvPicPr>
            <a:picLocks noChangeAspect="1"/>
          </p:cNvPicPr>
          <p:nvPr/>
        </p:nvPicPr>
        <p:blipFill>
          <a:blip r:embed="rId5"/>
          <a:stretch>
            <a:fillRect/>
          </a:stretch>
        </p:blipFill>
        <p:spPr>
          <a:xfrm>
            <a:off x="13335973" y="4290876"/>
            <a:ext cx="4427911" cy="3322157"/>
          </a:xfrm>
          <a:prstGeom prst="rect">
            <a:avLst/>
          </a:prstGeom>
        </p:spPr>
      </p:pic>
      <p:pic>
        <p:nvPicPr>
          <p:cNvPr id="49" name="图片 48">
            <a:extLst>
              <a:ext uri="{FF2B5EF4-FFF2-40B4-BE49-F238E27FC236}">
                <a16:creationId xmlns:a16="http://schemas.microsoft.com/office/drawing/2014/main" id="{2F284B25-8C60-D38E-D43B-4743D6254FDA}"/>
              </a:ext>
            </a:extLst>
          </p:cNvPr>
          <p:cNvPicPr>
            <a:picLocks noChangeAspect="1"/>
          </p:cNvPicPr>
          <p:nvPr/>
        </p:nvPicPr>
        <p:blipFill>
          <a:blip r:embed="rId6"/>
          <a:stretch>
            <a:fillRect/>
          </a:stretch>
        </p:blipFill>
        <p:spPr>
          <a:xfrm>
            <a:off x="7672281" y="6500730"/>
            <a:ext cx="4494844" cy="3372374"/>
          </a:xfrm>
          <a:prstGeom prst="rect">
            <a:avLst/>
          </a:prstGeom>
        </p:spPr>
      </p:pic>
    </p:spTree>
    <p:extLst>
      <p:ext uri="{BB962C8B-B14F-4D97-AF65-F5344CB8AC3E}">
        <p14:creationId xmlns:p14="http://schemas.microsoft.com/office/powerpoint/2010/main" val="13295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12259" y="864909"/>
            <a:ext cx="6091592" cy="60915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alpha val="24706"/>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6094536" y="933216"/>
            <a:ext cx="5954979" cy="5954979"/>
            <a:chOff x="0" y="0"/>
            <a:chExt cx="7939972" cy="7939972"/>
          </a:xfrm>
        </p:grpSpPr>
        <p:grpSp>
          <p:nvGrpSpPr>
            <p:cNvPr id="6" name="Group 6"/>
            <p:cNvGrpSpPr/>
            <p:nvPr/>
          </p:nvGrpSpPr>
          <p:grpSpPr>
            <a:xfrm>
              <a:off x="0" y="0"/>
              <a:ext cx="7939972" cy="793997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912586" y="1912586"/>
              <a:ext cx="4114800" cy="41148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2470505" y="2536601"/>
              <a:ext cx="3151721" cy="2866768"/>
            </a:xfrm>
            <a:prstGeom prst="rect">
              <a:avLst/>
            </a:prstGeom>
          </p:spPr>
          <p:txBody>
            <a:bodyPr lIns="0" tIns="0" rIns="0" bIns="0" rtlCol="0" anchor="t">
              <a:spAutoFit/>
            </a:bodyPr>
            <a:lstStyle/>
            <a:p>
              <a:pPr algn="ctr">
                <a:lnSpc>
                  <a:spcPct val="150000"/>
                </a:lnSpc>
              </a:pPr>
              <a:r>
                <a:rPr lang="zh-CN" altLang="en-US" sz="2400" dirty="0">
                  <a:solidFill>
                    <a:srgbClr val="FFFFFF"/>
                  </a:solidFill>
                  <a:ea typeface="字由点字典黑 55J" panose="00020600040101010101" charset="-122"/>
                </a:rPr>
                <a:t>学习率调整：</a:t>
              </a:r>
              <a:endParaRPr lang="en-US" altLang="zh-CN" sz="2400" dirty="0">
                <a:solidFill>
                  <a:srgbClr val="FFFFFF"/>
                </a:solidFill>
                <a:ea typeface="字由点字典黑 55J" panose="00020600040101010101" charset="-122"/>
              </a:endParaRPr>
            </a:p>
            <a:p>
              <a:pPr algn="ctr">
                <a:lnSpc>
                  <a:spcPct val="150000"/>
                </a:lnSpc>
              </a:pPr>
              <a:r>
                <a:rPr lang="zh-CN" altLang="en-US" sz="2400" dirty="0">
                  <a:solidFill>
                    <a:srgbClr val="FFFFFF"/>
                  </a:solidFill>
                  <a:ea typeface="字由点字典黑 55J" panose="00020600040101010101" charset="-122"/>
                </a:rPr>
                <a:t>将</a:t>
              </a:r>
              <a:r>
                <a:rPr lang="en-US" altLang="zh-CN" sz="2400" dirty="0">
                  <a:solidFill>
                    <a:srgbClr val="FFFFFF"/>
                  </a:solidFill>
                  <a:ea typeface="字由点字典黑 55J" panose="00020600040101010101" charset="-122"/>
                </a:rPr>
                <a:t>SGD</a:t>
              </a:r>
              <a:r>
                <a:rPr lang="zh-CN" altLang="en-US" sz="2400" dirty="0">
                  <a:solidFill>
                    <a:srgbClr val="FFFFFF"/>
                  </a:solidFill>
                  <a:ea typeface="字由点字典黑 55J" panose="00020600040101010101" charset="-122"/>
                </a:rPr>
                <a:t>优化器的学习率由</a:t>
              </a:r>
              <a:r>
                <a:rPr lang="en-US" altLang="zh-CN" sz="2400" dirty="0">
                  <a:solidFill>
                    <a:srgbClr val="FFFFFF"/>
                  </a:solidFill>
                  <a:ea typeface="字由点字典黑 55J" panose="00020600040101010101" charset="-122"/>
                </a:rPr>
                <a:t>0.01</a:t>
              </a:r>
              <a:r>
                <a:rPr lang="zh-CN" altLang="en-US" sz="2400" dirty="0">
                  <a:solidFill>
                    <a:srgbClr val="FFFFFF"/>
                  </a:solidFill>
                  <a:ea typeface="字由点字典黑 55J" panose="00020600040101010101" charset="-122"/>
                </a:rPr>
                <a:t>调整为</a:t>
              </a:r>
              <a:r>
                <a:rPr lang="en-US" altLang="zh-CN" sz="2400" dirty="0">
                  <a:solidFill>
                    <a:srgbClr val="FFFFFF"/>
                  </a:solidFill>
                  <a:ea typeface="字由点字典黑 55J" panose="00020600040101010101" charset="-122"/>
                </a:rPr>
                <a:t>0.02</a:t>
              </a:r>
              <a:endParaRPr lang="zh-CN" altLang="en-US" sz="2400" dirty="0">
                <a:solidFill>
                  <a:srgbClr val="FFFFFF"/>
                </a:solidFill>
                <a:ea typeface="字由点字典黑 55J" panose="00020600040101010101" charset="-122"/>
              </a:endParaRPr>
            </a:p>
          </p:txBody>
        </p:sp>
      </p:grpSp>
      <p:grpSp>
        <p:nvGrpSpPr>
          <p:cNvPr id="13" name="Group 13"/>
          <p:cNvGrpSpPr/>
          <p:nvPr/>
        </p:nvGrpSpPr>
        <p:grpSpPr>
          <a:xfrm>
            <a:off x="5201025" y="1210912"/>
            <a:ext cx="4669669" cy="1111818"/>
            <a:chOff x="5140228" y="225819"/>
            <a:chExt cx="6226225" cy="1482424"/>
          </a:xfrm>
        </p:grpSpPr>
        <p:grpSp>
          <p:nvGrpSpPr>
            <p:cNvPr id="14" name="Group 14"/>
            <p:cNvGrpSpPr/>
            <p:nvPr/>
          </p:nvGrpSpPr>
          <p:grpSpPr>
            <a:xfrm>
              <a:off x="6780760" y="225819"/>
              <a:ext cx="1482424" cy="1482424"/>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7" name="TextBox 17"/>
            <p:cNvSpPr txBox="1"/>
            <p:nvPr/>
          </p:nvSpPr>
          <p:spPr>
            <a:xfrm>
              <a:off x="693325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8" name="TextBox 18"/>
            <p:cNvSpPr txBox="1"/>
            <p:nvPr/>
          </p:nvSpPr>
          <p:spPr>
            <a:xfrm>
              <a:off x="5140228" y="615075"/>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0.5345</a:t>
              </a:r>
              <a:endParaRPr lang="en-US" sz="2400" dirty="0">
                <a:solidFill>
                  <a:srgbClr val="22232A"/>
                </a:solidFill>
                <a:ea typeface="字由点字典黑 45J" panose="00020600040101010101" charset="-122"/>
              </a:endParaRPr>
            </a:p>
          </p:txBody>
        </p:sp>
      </p:grpSp>
      <p:grpSp>
        <p:nvGrpSpPr>
          <p:cNvPr id="19" name="Group 19"/>
          <p:cNvGrpSpPr/>
          <p:nvPr/>
        </p:nvGrpSpPr>
        <p:grpSpPr>
          <a:xfrm>
            <a:off x="5318741" y="5450971"/>
            <a:ext cx="4669669" cy="1111818"/>
            <a:chOff x="5297183" y="148295"/>
            <a:chExt cx="6226225" cy="1482424"/>
          </a:xfrm>
        </p:grpSpPr>
        <p:grpSp>
          <p:nvGrpSpPr>
            <p:cNvPr id="20" name="Group 20"/>
            <p:cNvGrpSpPr/>
            <p:nvPr/>
          </p:nvGrpSpPr>
          <p:grpSpPr>
            <a:xfrm>
              <a:off x="6783692" y="148295"/>
              <a:ext cx="1482424" cy="148242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6936185" y="458342"/>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24" name="TextBox 24"/>
            <p:cNvSpPr txBox="1"/>
            <p:nvPr/>
          </p:nvSpPr>
          <p:spPr>
            <a:xfrm>
              <a:off x="5297183" y="701558"/>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0.7061</a:t>
              </a:r>
              <a:endParaRPr lang="en-US" sz="2400" dirty="0">
                <a:solidFill>
                  <a:srgbClr val="22232A"/>
                </a:solidFill>
                <a:ea typeface="字由点字典黑 45J" panose="00020600040101010101" charset="-122"/>
              </a:endParaRPr>
            </a:p>
          </p:txBody>
        </p:sp>
      </p:grpSp>
      <p:grpSp>
        <p:nvGrpSpPr>
          <p:cNvPr id="25" name="Group 25"/>
          <p:cNvGrpSpPr/>
          <p:nvPr/>
        </p:nvGrpSpPr>
        <p:grpSpPr>
          <a:xfrm>
            <a:off x="10499715" y="5543147"/>
            <a:ext cx="6162587" cy="1111818"/>
            <a:chOff x="0" y="148295"/>
            <a:chExt cx="8216782" cy="1482424"/>
          </a:xfrm>
        </p:grpSpPr>
        <p:grpSp>
          <p:nvGrpSpPr>
            <p:cNvPr id="26" name="Group 26"/>
            <p:cNvGrpSpPr/>
            <p:nvPr/>
          </p:nvGrpSpPr>
          <p:grpSpPr>
            <a:xfrm>
              <a:off x="0" y="148295"/>
              <a:ext cx="1482424" cy="1482424"/>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9" name="TextBox 29"/>
            <p:cNvSpPr txBox="1"/>
            <p:nvPr/>
          </p:nvSpPr>
          <p:spPr>
            <a:xfrm>
              <a:off x="152493" y="458342"/>
              <a:ext cx="1177439" cy="795655"/>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04</a:t>
              </a:r>
            </a:p>
          </p:txBody>
        </p:sp>
        <p:sp>
          <p:nvSpPr>
            <p:cNvPr id="30" name="TextBox 30"/>
            <p:cNvSpPr txBox="1"/>
            <p:nvPr/>
          </p:nvSpPr>
          <p:spPr>
            <a:xfrm>
              <a:off x="1990557" y="568564"/>
              <a:ext cx="6226225" cy="555024"/>
            </a:xfrm>
            <a:prstGeom prst="rect">
              <a:avLst/>
            </a:prstGeom>
          </p:spPr>
          <p:txBody>
            <a:bodyPr lIns="0" tIns="0" rIns="0" bIns="0" rtlCol="0" anchor="t">
              <a:spAutoFit/>
            </a:bodyPr>
            <a:lstStyle/>
            <a:p>
              <a:pPr algn="just">
                <a:lnSpc>
                  <a:spcPts val="3600"/>
                </a:lnSpc>
              </a:pPr>
              <a:r>
                <a:rPr lang="en-US" sz="2400" dirty="0">
                  <a:solidFill>
                    <a:srgbClr val="22232A"/>
                  </a:solidFill>
                  <a:ea typeface="字由点字典黑 45J" panose="00020600040101010101" charset="-122"/>
                  <a:sym typeface="+mn-ea"/>
                </a:rPr>
                <a:t>0.7622</a:t>
              </a:r>
              <a:endParaRPr lang="en-US" sz="2400" dirty="0">
                <a:solidFill>
                  <a:srgbClr val="22232A"/>
                </a:solidFill>
                <a:ea typeface="字由点字典黑 45J" panose="00020600040101010101" charset="-122"/>
              </a:endParaRPr>
            </a:p>
          </p:txBody>
        </p:sp>
      </p:grpSp>
      <p:grpSp>
        <p:nvGrpSpPr>
          <p:cNvPr id="31" name="Group 31"/>
          <p:cNvGrpSpPr/>
          <p:nvPr/>
        </p:nvGrpSpPr>
        <p:grpSpPr>
          <a:xfrm>
            <a:off x="10497518" y="1276954"/>
            <a:ext cx="6164784" cy="1111818"/>
            <a:chOff x="0" y="225819"/>
            <a:chExt cx="8219713" cy="1482424"/>
          </a:xfrm>
        </p:grpSpPr>
        <p:grpSp>
          <p:nvGrpSpPr>
            <p:cNvPr id="32" name="Group 32"/>
            <p:cNvGrpSpPr/>
            <p:nvPr/>
          </p:nvGrpSpPr>
          <p:grpSpPr>
            <a:xfrm>
              <a:off x="0" y="225819"/>
              <a:ext cx="1482424" cy="1482424"/>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0ADB2"/>
              </a:solidFill>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5" name="TextBox 35"/>
            <p:cNvSpPr txBox="1"/>
            <p:nvPr/>
          </p:nvSpPr>
          <p:spPr>
            <a:xfrm>
              <a:off x="152493" y="535866"/>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36" name="TextBox 36"/>
            <p:cNvSpPr txBox="1"/>
            <p:nvPr/>
          </p:nvSpPr>
          <p:spPr>
            <a:xfrm>
              <a:off x="1993488" y="549694"/>
              <a:ext cx="6226225" cy="555024"/>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0.6584</a:t>
              </a:r>
              <a:endParaRPr lang="en-US" sz="2400" dirty="0">
                <a:solidFill>
                  <a:srgbClr val="22232A"/>
                </a:solidFill>
                <a:ea typeface="字由点字典黑 45J" panose="00020600040101010101" charset="-122"/>
              </a:endParaRPr>
            </a:p>
          </p:txBody>
        </p:sp>
      </p:grpSp>
      <p:sp>
        <p:nvSpPr>
          <p:cNvPr id="37" name="Freeform 27">
            <a:extLst>
              <a:ext uri="{FF2B5EF4-FFF2-40B4-BE49-F238E27FC236}">
                <a16:creationId xmlns:a16="http://schemas.microsoft.com/office/drawing/2014/main" id="{9E7E52F4-9568-785A-25A0-A05A136B9738}"/>
              </a:ext>
            </a:extLst>
          </p:cNvPr>
          <p:cNvSpPr/>
          <p:nvPr/>
        </p:nvSpPr>
        <p:spPr>
          <a:xfrm>
            <a:off x="5105532" y="7296172"/>
            <a:ext cx="1106857" cy="11118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C6980"/>
          </a:solidFill>
        </p:spPr>
        <p:txBody>
          <a:bodyPr/>
          <a:lstStyle/>
          <a:p>
            <a:endParaRPr lang="zh-CN" altLang="en-US" dirty="0"/>
          </a:p>
        </p:txBody>
      </p:sp>
      <p:sp>
        <p:nvSpPr>
          <p:cNvPr id="38" name="TextBox 29">
            <a:extLst>
              <a:ext uri="{FF2B5EF4-FFF2-40B4-BE49-F238E27FC236}">
                <a16:creationId xmlns:a16="http://schemas.microsoft.com/office/drawing/2014/main" id="{BD076884-9BCA-4990-B50B-A8EA4FD6D706}"/>
              </a:ext>
            </a:extLst>
          </p:cNvPr>
          <p:cNvSpPr txBox="1"/>
          <p:nvPr/>
        </p:nvSpPr>
        <p:spPr>
          <a:xfrm>
            <a:off x="5224740" y="7553710"/>
            <a:ext cx="883079" cy="596741"/>
          </a:xfrm>
          <a:prstGeom prst="rect">
            <a:avLst/>
          </a:prstGeom>
        </p:spPr>
        <p:txBody>
          <a:bodyPr lIns="0" tIns="0" rIns="0" bIns="0" rtlCol="0" anchor="t">
            <a:spAutoFit/>
          </a:bodyPr>
          <a:lstStyle/>
          <a:p>
            <a:pPr algn="ctr">
              <a:lnSpc>
                <a:spcPts val="5040"/>
              </a:lnSpc>
            </a:pPr>
            <a:r>
              <a:rPr lang="en-US" sz="3600" dirty="0">
                <a:solidFill>
                  <a:srgbClr val="FFFFFF"/>
                </a:solidFill>
                <a:latin typeface="字由点字典黑 55J" panose="00020600040101010101" charset="-122"/>
              </a:rPr>
              <a:t>05</a:t>
            </a:r>
          </a:p>
        </p:txBody>
      </p:sp>
      <p:sp>
        <p:nvSpPr>
          <p:cNvPr id="43" name="TextBox 24">
            <a:extLst>
              <a:ext uri="{FF2B5EF4-FFF2-40B4-BE49-F238E27FC236}">
                <a16:creationId xmlns:a16="http://schemas.microsoft.com/office/drawing/2014/main" id="{E7932C1F-19C7-5354-8450-4C359D7C56CE}"/>
              </a:ext>
            </a:extLst>
          </p:cNvPr>
          <p:cNvSpPr txBox="1"/>
          <p:nvPr/>
        </p:nvSpPr>
        <p:spPr>
          <a:xfrm>
            <a:off x="6591398" y="7643946"/>
            <a:ext cx="4669669" cy="416268"/>
          </a:xfrm>
          <a:prstGeom prst="rect">
            <a:avLst/>
          </a:prstGeom>
        </p:spPr>
        <p:txBody>
          <a:bodyPr lIns="0" tIns="0" rIns="0" bIns="0" rtlCol="0" anchor="t">
            <a:spAutoFit/>
          </a:bodyPr>
          <a:lstStyle/>
          <a:p>
            <a:pPr algn="just">
              <a:lnSpc>
                <a:spcPts val="3600"/>
              </a:lnSpc>
              <a:buClrTx/>
              <a:buSzTx/>
              <a:buFontTx/>
            </a:pPr>
            <a:r>
              <a:rPr lang="en-US" sz="2400" dirty="0">
                <a:solidFill>
                  <a:srgbClr val="22232A"/>
                </a:solidFill>
                <a:ea typeface="字由点字典黑 45J" panose="00020600040101010101" charset="-122"/>
                <a:sym typeface="+mn-ea"/>
              </a:rPr>
              <a:t>0.7955</a:t>
            </a:r>
            <a:endParaRPr lang="en-US" sz="2400" dirty="0">
              <a:solidFill>
                <a:srgbClr val="22232A"/>
              </a:solidFill>
              <a:ea typeface="字由点字典黑 45J" panose="00020600040101010101" charset="-122"/>
            </a:endParaRPr>
          </a:p>
        </p:txBody>
      </p:sp>
      <p:pic>
        <p:nvPicPr>
          <p:cNvPr id="44" name="图片 43">
            <a:extLst>
              <a:ext uri="{FF2B5EF4-FFF2-40B4-BE49-F238E27FC236}">
                <a16:creationId xmlns:a16="http://schemas.microsoft.com/office/drawing/2014/main" id="{A69617E9-0711-0D6E-5378-B490E50C18BF}"/>
              </a:ext>
            </a:extLst>
          </p:cNvPr>
          <p:cNvPicPr>
            <a:picLocks noChangeAspect="1"/>
          </p:cNvPicPr>
          <p:nvPr/>
        </p:nvPicPr>
        <p:blipFill>
          <a:blip r:embed="rId2"/>
          <a:stretch>
            <a:fillRect/>
          </a:stretch>
        </p:blipFill>
        <p:spPr>
          <a:xfrm>
            <a:off x="470741" y="309961"/>
            <a:ext cx="4334847" cy="3252333"/>
          </a:xfrm>
          <a:prstGeom prst="rect">
            <a:avLst/>
          </a:prstGeom>
        </p:spPr>
      </p:pic>
      <p:pic>
        <p:nvPicPr>
          <p:cNvPr id="45" name="图片 44">
            <a:extLst>
              <a:ext uri="{FF2B5EF4-FFF2-40B4-BE49-F238E27FC236}">
                <a16:creationId xmlns:a16="http://schemas.microsoft.com/office/drawing/2014/main" id="{68D346F6-C242-D255-6DAF-B4E005507733}"/>
              </a:ext>
            </a:extLst>
          </p:cNvPr>
          <p:cNvPicPr>
            <a:picLocks noChangeAspect="1"/>
          </p:cNvPicPr>
          <p:nvPr/>
        </p:nvPicPr>
        <p:blipFill>
          <a:blip r:embed="rId3"/>
          <a:stretch>
            <a:fillRect/>
          </a:stretch>
        </p:blipFill>
        <p:spPr>
          <a:xfrm>
            <a:off x="13044457" y="410645"/>
            <a:ext cx="4819162" cy="3615703"/>
          </a:xfrm>
          <a:prstGeom prst="rect">
            <a:avLst/>
          </a:prstGeom>
        </p:spPr>
      </p:pic>
      <p:pic>
        <p:nvPicPr>
          <p:cNvPr id="47" name="图片 46">
            <a:extLst>
              <a:ext uri="{FF2B5EF4-FFF2-40B4-BE49-F238E27FC236}">
                <a16:creationId xmlns:a16="http://schemas.microsoft.com/office/drawing/2014/main" id="{76F96BDC-6D29-4ADE-A8B5-55937BFC4C7E}"/>
              </a:ext>
            </a:extLst>
          </p:cNvPr>
          <p:cNvPicPr>
            <a:picLocks noChangeAspect="1"/>
          </p:cNvPicPr>
          <p:nvPr/>
        </p:nvPicPr>
        <p:blipFill>
          <a:blip r:embed="rId4"/>
          <a:stretch>
            <a:fillRect/>
          </a:stretch>
        </p:blipFill>
        <p:spPr>
          <a:xfrm>
            <a:off x="506793" y="3916980"/>
            <a:ext cx="4334847" cy="3252333"/>
          </a:xfrm>
          <a:prstGeom prst="rect">
            <a:avLst/>
          </a:prstGeom>
        </p:spPr>
      </p:pic>
      <p:pic>
        <p:nvPicPr>
          <p:cNvPr id="48" name="图片 47">
            <a:extLst>
              <a:ext uri="{FF2B5EF4-FFF2-40B4-BE49-F238E27FC236}">
                <a16:creationId xmlns:a16="http://schemas.microsoft.com/office/drawing/2014/main" id="{C2554DC8-DE83-EA23-A093-62D071036DB1}"/>
              </a:ext>
            </a:extLst>
          </p:cNvPr>
          <p:cNvPicPr>
            <a:picLocks noChangeAspect="1"/>
          </p:cNvPicPr>
          <p:nvPr/>
        </p:nvPicPr>
        <p:blipFill>
          <a:blip r:embed="rId5"/>
          <a:stretch>
            <a:fillRect/>
          </a:stretch>
        </p:blipFill>
        <p:spPr>
          <a:xfrm>
            <a:off x="13226761" y="4492046"/>
            <a:ext cx="4510074" cy="3383802"/>
          </a:xfrm>
          <a:prstGeom prst="rect">
            <a:avLst/>
          </a:prstGeom>
        </p:spPr>
      </p:pic>
      <p:pic>
        <p:nvPicPr>
          <p:cNvPr id="49" name="图片 48">
            <a:extLst>
              <a:ext uri="{FF2B5EF4-FFF2-40B4-BE49-F238E27FC236}">
                <a16:creationId xmlns:a16="http://schemas.microsoft.com/office/drawing/2014/main" id="{5B4B4E5D-D69E-ADD0-9AAF-A325B90E9D9C}"/>
              </a:ext>
            </a:extLst>
          </p:cNvPr>
          <p:cNvPicPr>
            <a:picLocks noChangeAspect="1"/>
          </p:cNvPicPr>
          <p:nvPr/>
        </p:nvPicPr>
        <p:blipFill>
          <a:blip r:embed="rId6"/>
          <a:stretch>
            <a:fillRect/>
          </a:stretch>
        </p:blipFill>
        <p:spPr>
          <a:xfrm>
            <a:off x="7537636" y="6720338"/>
            <a:ext cx="4558565" cy="3420183"/>
          </a:xfrm>
          <a:prstGeom prst="rect">
            <a:avLst/>
          </a:prstGeom>
        </p:spPr>
      </p:pic>
    </p:spTree>
    <p:extLst>
      <p:ext uri="{BB962C8B-B14F-4D97-AF65-F5344CB8AC3E}">
        <p14:creationId xmlns:p14="http://schemas.microsoft.com/office/powerpoint/2010/main" val="115074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05</a:t>
            </a:r>
          </a:p>
        </p:txBody>
      </p:sp>
      <p:grpSp>
        <p:nvGrpSpPr>
          <p:cNvPr id="4" name="组合 3"/>
          <p:cNvGrpSpPr/>
          <p:nvPr/>
        </p:nvGrpSpPr>
        <p:grpSpPr>
          <a:xfrm>
            <a:off x="3048000" y="5659755"/>
            <a:ext cx="3969385" cy="941070"/>
            <a:chOff x="5019" y="8913"/>
            <a:chExt cx="6251" cy="1482"/>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1160"/>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结论与意义</a:t>
              </a:r>
            </a:p>
          </p:txBody>
        </p:sp>
      </p:grpSp>
      <p:sp>
        <p:nvSpPr>
          <p:cNvPr id="3" name="TextBox 9"/>
          <p:cNvSpPr txBox="1"/>
          <p:nvPr/>
        </p:nvSpPr>
        <p:spPr>
          <a:xfrm>
            <a:off x="9939655" y="3390900"/>
            <a:ext cx="5985510" cy="2177519"/>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sym typeface="+mn-ea"/>
              </a:rPr>
              <a:t>讨论</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实验结论</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研究意义</a:t>
            </a:r>
            <a:endParaRPr lang="en-US" sz="3200" dirty="0">
              <a:solidFill>
                <a:srgbClr val="22232A"/>
              </a:solidFill>
              <a:ea typeface="字由点字典黑 45J" panose="0002060004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17571" y="734131"/>
            <a:ext cx="16852858" cy="8818737"/>
            <a:chOff x="0" y="0"/>
            <a:chExt cx="3657498" cy="1913890"/>
          </a:xfrm>
        </p:grpSpPr>
        <p:sp>
          <p:nvSpPr>
            <p:cNvPr id="4" name="Freeform 4"/>
            <p:cNvSpPr/>
            <p:nvPr/>
          </p:nvSpPr>
          <p:spPr>
            <a:xfrm>
              <a:off x="0" y="0"/>
              <a:ext cx="3657498" cy="1913890"/>
            </a:xfrm>
            <a:custGeom>
              <a:avLst/>
              <a:gdLst/>
              <a:ahLst/>
              <a:cxnLst/>
              <a:rect l="l" t="t" r="r" b="b"/>
              <a:pathLst>
                <a:path w="3657498" h="1913890">
                  <a:moveTo>
                    <a:pt x="3533038" y="1913890"/>
                  </a:moveTo>
                  <a:lnTo>
                    <a:pt x="124460" y="1913890"/>
                  </a:lnTo>
                  <a:cubicBezTo>
                    <a:pt x="55880" y="1913890"/>
                    <a:pt x="0" y="1858010"/>
                    <a:pt x="0" y="1789430"/>
                  </a:cubicBezTo>
                  <a:lnTo>
                    <a:pt x="0" y="124460"/>
                  </a:lnTo>
                  <a:cubicBezTo>
                    <a:pt x="0" y="55880"/>
                    <a:pt x="55880" y="0"/>
                    <a:pt x="124460" y="0"/>
                  </a:cubicBezTo>
                  <a:lnTo>
                    <a:pt x="3533038" y="0"/>
                  </a:lnTo>
                  <a:cubicBezTo>
                    <a:pt x="3601618" y="0"/>
                    <a:pt x="3657498" y="55880"/>
                    <a:pt x="3657498" y="124460"/>
                  </a:cubicBezTo>
                  <a:lnTo>
                    <a:pt x="3657498" y="1789430"/>
                  </a:lnTo>
                  <a:cubicBezTo>
                    <a:pt x="3657498" y="1858010"/>
                    <a:pt x="3601618" y="1913890"/>
                    <a:pt x="3533038" y="1913890"/>
                  </a:cubicBezTo>
                  <a:close/>
                </a:path>
              </a:pathLst>
            </a:custGeom>
            <a:solidFill>
              <a:srgbClr val="FFFFFF"/>
            </a:solidFill>
          </p:spPr>
        </p:sp>
      </p:grpSp>
      <p:grpSp>
        <p:nvGrpSpPr>
          <p:cNvPr id="6" name="Group 6"/>
          <p:cNvGrpSpPr/>
          <p:nvPr/>
        </p:nvGrpSpPr>
        <p:grpSpPr>
          <a:xfrm>
            <a:off x="2286000" y="1277077"/>
            <a:ext cx="6117992" cy="3573114"/>
            <a:chOff x="0" y="-241102"/>
            <a:chExt cx="8157323" cy="4764154"/>
          </a:xfrm>
        </p:grpSpPr>
        <p:grpSp>
          <p:nvGrpSpPr>
            <p:cNvPr id="7" name="Group 7"/>
            <p:cNvGrpSpPr/>
            <p:nvPr/>
          </p:nvGrpSpPr>
          <p:grpSpPr>
            <a:xfrm>
              <a:off x="0" y="-241102"/>
              <a:ext cx="4293706" cy="4355912"/>
              <a:chOff x="0" y="-47625"/>
              <a:chExt cx="848139" cy="860425"/>
            </a:xfrm>
          </p:grpSpPr>
          <p:sp>
            <p:nvSpPr>
              <p:cNvPr id="8" name="Freeform 8"/>
              <p:cNvSpPr/>
              <p:nvPr/>
            </p:nvSpPr>
            <p:spPr>
              <a:xfrm>
                <a:off x="0" y="0"/>
                <a:ext cx="848139" cy="139413"/>
              </a:xfrm>
              <a:custGeom>
                <a:avLst/>
                <a:gdLst/>
                <a:ahLst/>
                <a:cxnLst/>
                <a:rect l="l" t="t" r="r" b="b"/>
                <a:pathLst>
                  <a:path w="673506" h="139413">
                    <a:moveTo>
                      <a:pt x="0" y="0"/>
                    </a:moveTo>
                    <a:lnTo>
                      <a:pt x="673506" y="0"/>
                    </a:lnTo>
                    <a:lnTo>
                      <a:pt x="673506" y="139413"/>
                    </a:lnTo>
                    <a:lnTo>
                      <a:pt x="0" y="139413"/>
                    </a:lnTo>
                    <a:close/>
                  </a:path>
                </a:pathLst>
              </a:custGeom>
              <a:solidFill>
                <a:srgbClr val="70ADB2"/>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50828" y="66505"/>
              <a:ext cx="4063972" cy="532796"/>
            </a:xfrm>
            <a:prstGeom prst="rect">
              <a:avLst/>
            </a:prstGeom>
          </p:spPr>
          <p:txBody>
            <a:bodyPr wrap="square" lIns="0" tIns="0" rIns="0" bIns="0" rtlCol="0" anchor="t">
              <a:spAutoFit/>
            </a:bodyPr>
            <a:lstStyle/>
            <a:p>
              <a:pPr algn="ctr">
                <a:lnSpc>
                  <a:spcPts val="3360"/>
                </a:lnSpc>
              </a:pPr>
              <a:r>
                <a:rPr lang="zh-CN" altLang="en-US" sz="2400" dirty="0">
                  <a:solidFill>
                    <a:srgbClr val="FFFFFF"/>
                  </a:solidFill>
                  <a:ea typeface="字由点字典黑 55J" panose="00020600040101010101" charset="-122"/>
                </a:rPr>
                <a:t>计算成本和内存开销</a:t>
              </a:r>
            </a:p>
          </p:txBody>
        </p:sp>
        <p:sp>
          <p:nvSpPr>
            <p:cNvPr id="11" name="TextBox 11"/>
            <p:cNvSpPr txBox="1"/>
            <p:nvPr/>
          </p:nvSpPr>
          <p:spPr>
            <a:xfrm>
              <a:off x="50829" y="886842"/>
              <a:ext cx="8106494" cy="3636210"/>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        首先，使用大模型计算成本和内存开销过高，导致运行时间过长且经常出现</a:t>
              </a:r>
              <a:r>
                <a:rPr lang="en-US" altLang="zh-CN" sz="2400" dirty="0">
                  <a:solidFill>
                    <a:srgbClr val="22232A"/>
                  </a:solidFill>
                  <a:ea typeface="字由点字典黑 45J" panose="00020600040101010101" charset="-122"/>
                  <a:sym typeface="+mn-ea"/>
                </a:rPr>
                <a:t>CUDA</a:t>
              </a:r>
              <a:r>
                <a:rPr lang="zh-CN" altLang="en-US" sz="2400" dirty="0">
                  <a:solidFill>
                    <a:srgbClr val="22232A"/>
                  </a:solidFill>
                  <a:ea typeface="字由点字典黑 45J" panose="00020600040101010101" charset="-122"/>
                  <a:sym typeface="+mn-ea"/>
                </a:rPr>
                <a:t>内存超限。这是深度学习领域面临的常见挑战之一，尤其是在使用大型预训练模型时。这也解释了为什么选择使用相对轻量级的</a:t>
              </a:r>
              <a:r>
                <a:rPr lang="en-US" altLang="zh-CN" sz="2400" dirty="0">
                  <a:solidFill>
                    <a:srgbClr val="22232A"/>
                  </a:solidFill>
                  <a:ea typeface="字由点字典黑 45J" panose="00020600040101010101" charset="-122"/>
                  <a:sym typeface="+mn-ea"/>
                </a:rPr>
                <a:t>deit-base-distilled-patch16-224</a:t>
              </a:r>
              <a:r>
                <a:rPr lang="zh-CN" altLang="en-US" sz="2400" dirty="0">
                  <a:solidFill>
                    <a:srgbClr val="22232A"/>
                  </a:solidFill>
                  <a:ea typeface="字由点字典黑 45J" panose="00020600040101010101" charset="-122"/>
                  <a:sym typeface="+mn-ea"/>
                </a:rPr>
                <a:t>进行训练和测试。</a:t>
              </a:r>
              <a:endParaRPr lang="en-US" sz="2400" dirty="0">
                <a:solidFill>
                  <a:srgbClr val="22232A"/>
                </a:solidFill>
                <a:ea typeface="字由点字典黑 45J" panose="00020600040101010101" charset="-122"/>
              </a:endParaRPr>
            </a:p>
          </p:txBody>
        </p:sp>
      </p:grpSp>
      <p:grpSp>
        <p:nvGrpSpPr>
          <p:cNvPr id="12" name="Group 12"/>
          <p:cNvGrpSpPr/>
          <p:nvPr/>
        </p:nvGrpSpPr>
        <p:grpSpPr>
          <a:xfrm>
            <a:off x="2447283" y="5268733"/>
            <a:ext cx="6117992" cy="3573114"/>
            <a:chOff x="0" y="-241102"/>
            <a:chExt cx="8157323" cy="4764154"/>
          </a:xfrm>
        </p:grpSpPr>
        <p:grpSp>
          <p:nvGrpSpPr>
            <p:cNvPr id="13" name="Group 13"/>
            <p:cNvGrpSpPr/>
            <p:nvPr/>
          </p:nvGrpSpPr>
          <p:grpSpPr>
            <a:xfrm>
              <a:off x="0" y="-241102"/>
              <a:ext cx="4114802" cy="4355912"/>
              <a:chOff x="0" y="-47625"/>
              <a:chExt cx="812800" cy="860425"/>
            </a:xfrm>
          </p:grpSpPr>
          <p:sp>
            <p:nvSpPr>
              <p:cNvPr id="14" name="Freeform 14"/>
              <p:cNvSpPr/>
              <p:nvPr/>
            </p:nvSpPr>
            <p:spPr>
              <a:xfrm>
                <a:off x="0" y="0"/>
                <a:ext cx="767863" cy="139413"/>
              </a:xfrm>
              <a:custGeom>
                <a:avLst/>
                <a:gdLst/>
                <a:ahLst/>
                <a:cxnLst/>
                <a:rect l="l" t="t" r="r" b="b"/>
                <a:pathLst>
                  <a:path w="673506" h="139413">
                    <a:moveTo>
                      <a:pt x="0" y="0"/>
                    </a:moveTo>
                    <a:lnTo>
                      <a:pt x="673506" y="0"/>
                    </a:lnTo>
                    <a:lnTo>
                      <a:pt x="673506" y="139413"/>
                    </a:lnTo>
                    <a:lnTo>
                      <a:pt x="0" y="139413"/>
                    </a:lnTo>
                    <a:close/>
                  </a:path>
                </a:pathLst>
              </a:custGeom>
              <a:solidFill>
                <a:srgbClr val="0C6980"/>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6" name="TextBox 16"/>
            <p:cNvSpPr txBox="1"/>
            <p:nvPr/>
          </p:nvSpPr>
          <p:spPr>
            <a:xfrm>
              <a:off x="50828" y="66505"/>
              <a:ext cx="3734879" cy="532796"/>
            </a:xfrm>
            <a:prstGeom prst="rect">
              <a:avLst/>
            </a:prstGeom>
          </p:spPr>
          <p:txBody>
            <a:bodyPr wrap="square" lIns="0" tIns="0" rIns="0" bIns="0" rtlCol="0" anchor="t">
              <a:spAutoFit/>
            </a:bodyPr>
            <a:lstStyle/>
            <a:p>
              <a:pPr algn="ctr">
                <a:lnSpc>
                  <a:spcPts val="3360"/>
                </a:lnSpc>
              </a:pPr>
              <a:r>
                <a:rPr lang="en-US" altLang="zh-CN" sz="2400" dirty="0">
                  <a:solidFill>
                    <a:srgbClr val="FFFFFF"/>
                  </a:solidFill>
                  <a:ea typeface="字由点字典黑 55J" panose="00020600040101010101" charset="-122"/>
                </a:rPr>
                <a:t>ResNet18</a:t>
              </a:r>
              <a:r>
                <a:rPr lang="zh-CN" altLang="en-US" sz="2400" dirty="0">
                  <a:solidFill>
                    <a:srgbClr val="FFFFFF"/>
                  </a:solidFill>
                  <a:ea typeface="字由点字典黑 55J" panose="00020600040101010101" charset="-122"/>
                </a:rPr>
                <a:t>模型表现</a:t>
              </a:r>
              <a:endParaRPr lang="en-US" sz="2400" dirty="0">
                <a:solidFill>
                  <a:srgbClr val="FFFFFF"/>
                </a:solidFill>
                <a:ea typeface="字由点字典黑 55J" panose="00020600040101010101" charset="-122"/>
              </a:endParaRPr>
            </a:p>
          </p:txBody>
        </p:sp>
        <p:sp>
          <p:nvSpPr>
            <p:cNvPr id="17" name="TextBox 17"/>
            <p:cNvSpPr txBox="1"/>
            <p:nvPr/>
          </p:nvSpPr>
          <p:spPr>
            <a:xfrm>
              <a:off x="50829" y="886842"/>
              <a:ext cx="8106494" cy="3636210"/>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        在传统模型方面，选择了</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作为代表，并进行了相应的实验。测试准确率从</a:t>
              </a:r>
              <a:r>
                <a:rPr lang="en-US" altLang="zh-CN" sz="2400" dirty="0">
                  <a:solidFill>
                    <a:srgbClr val="22232A"/>
                  </a:solidFill>
                  <a:ea typeface="字由点字典黑 45J" panose="00020600040101010101" charset="-122"/>
                  <a:sym typeface="+mn-ea"/>
                </a:rPr>
                <a:t>0.5933</a:t>
              </a:r>
              <a:r>
                <a:rPr lang="zh-CN" altLang="en-US" sz="2400" dirty="0">
                  <a:solidFill>
                    <a:srgbClr val="22232A"/>
                  </a:solidFill>
                  <a:ea typeface="字由点字典黑 45J" panose="00020600040101010101" charset="-122"/>
                  <a:sym typeface="+mn-ea"/>
                </a:rPr>
                <a:t>逐步提升到</a:t>
              </a:r>
              <a:r>
                <a:rPr lang="en-US" altLang="zh-CN" sz="2400" dirty="0">
                  <a:solidFill>
                    <a:srgbClr val="22232A"/>
                  </a:solidFill>
                  <a:ea typeface="字由点字典黑 45J" panose="00020600040101010101" charset="-122"/>
                  <a:sym typeface="+mn-ea"/>
                </a:rPr>
                <a:t>0.8067</a:t>
              </a:r>
              <a:r>
                <a:rPr lang="zh-CN" altLang="en-US" sz="2400" dirty="0">
                  <a:solidFill>
                    <a:srgbClr val="22232A"/>
                  </a:solidFill>
                  <a:ea typeface="字由点字典黑 45J" panose="00020600040101010101" charset="-122"/>
                  <a:sym typeface="+mn-ea"/>
                </a:rPr>
                <a:t>，这显示了</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的训练过程中模型性能的逐步提升。这也符合预期，因为</a:t>
              </a:r>
              <a:r>
                <a:rPr lang="en-US" altLang="zh-CN" sz="2400" dirty="0" err="1">
                  <a:solidFill>
                    <a:srgbClr val="22232A"/>
                  </a:solidFill>
                  <a:ea typeface="字由点字典黑 45J" panose="00020600040101010101" charset="-122"/>
                  <a:sym typeface="+mn-ea"/>
                </a:rPr>
                <a:t>ResNet</a:t>
              </a:r>
              <a:r>
                <a:rPr lang="zh-CN" altLang="en-US" sz="2400" dirty="0">
                  <a:solidFill>
                    <a:srgbClr val="22232A"/>
                  </a:solidFill>
                  <a:ea typeface="字由点字典黑 45J" panose="00020600040101010101" charset="-122"/>
                  <a:sym typeface="+mn-ea"/>
                </a:rPr>
                <a:t>架构在图像分类任务中已经证明了其强大性能。</a:t>
              </a:r>
              <a:endParaRPr lang="en-US" sz="2400" dirty="0">
                <a:solidFill>
                  <a:srgbClr val="22232A"/>
                </a:solidFill>
                <a:ea typeface="字由点字典黑 45J" panose="00020600040101010101" charset="-122"/>
              </a:endParaRPr>
            </a:p>
          </p:txBody>
        </p:sp>
      </p:grpSp>
      <p:grpSp>
        <p:nvGrpSpPr>
          <p:cNvPr id="18" name="Group 18"/>
          <p:cNvGrpSpPr/>
          <p:nvPr/>
        </p:nvGrpSpPr>
        <p:grpSpPr>
          <a:xfrm>
            <a:off x="9522887" y="1436547"/>
            <a:ext cx="7164911" cy="3392288"/>
            <a:chOff x="0" y="0"/>
            <a:chExt cx="8157323" cy="4523052"/>
          </a:xfrm>
        </p:grpSpPr>
        <p:grpSp>
          <p:nvGrpSpPr>
            <p:cNvPr id="19" name="Group 19"/>
            <p:cNvGrpSpPr/>
            <p:nvPr/>
          </p:nvGrpSpPr>
          <p:grpSpPr>
            <a:xfrm>
              <a:off x="0" y="0"/>
              <a:ext cx="3409626" cy="705780"/>
              <a:chOff x="0" y="0"/>
              <a:chExt cx="673506" cy="139413"/>
            </a:xfrm>
          </p:grpSpPr>
          <p:sp>
            <p:nvSpPr>
              <p:cNvPr id="20" name="Freeform 20"/>
              <p:cNvSpPr/>
              <p:nvPr/>
            </p:nvSpPr>
            <p:spPr>
              <a:xfrm>
                <a:off x="0" y="0"/>
                <a:ext cx="673506" cy="139413"/>
              </a:xfrm>
              <a:custGeom>
                <a:avLst/>
                <a:gdLst/>
                <a:ahLst/>
                <a:cxnLst/>
                <a:rect l="l" t="t" r="r" b="b"/>
                <a:pathLst>
                  <a:path w="673506" h="139413">
                    <a:moveTo>
                      <a:pt x="0" y="0"/>
                    </a:moveTo>
                    <a:lnTo>
                      <a:pt x="673506" y="0"/>
                    </a:lnTo>
                    <a:lnTo>
                      <a:pt x="673506" y="139413"/>
                    </a:lnTo>
                    <a:lnTo>
                      <a:pt x="0" y="139413"/>
                    </a:lnTo>
                    <a:close/>
                  </a:path>
                </a:pathLst>
              </a:custGeom>
              <a:solidFill>
                <a:srgbClr val="0C6980"/>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22" name="TextBox 22"/>
            <p:cNvSpPr txBox="1"/>
            <p:nvPr/>
          </p:nvSpPr>
          <p:spPr>
            <a:xfrm>
              <a:off x="50829" y="66505"/>
              <a:ext cx="3307965" cy="532796"/>
            </a:xfrm>
            <a:prstGeom prst="rect">
              <a:avLst/>
            </a:prstGeom>
          </p:spPr>
          <p:txBody>
            <a:bodyPr lIns="0" tIns="0" rIns="0" bIns="0" rtlCol="0" anchor="t">
              <a:spAutoFit/>
            </a:bodyPr>
            <a:lstStyle/>
            <a:p>
              <a:pPr algn="ctr">
                <a:lnSpc>
                  <a:spcPts val="3360"/>
                </a:lnSpc>
              </a:pPr>
              <a:r>
                <a:rPr lang="en-US" altLang="zh-CN" sz="2400" dirty="0" err="1">
                  <a:solidFill>
                    <a:srgbClr val="FFFFFF"/>
                  </a:solidFill>
                  <a:ea typeface="字由点字典黑 55J" panose="00020600040101010101" charset="-122"/>
                </a:rPr>
                <a:t>DeiT</a:t>
              </a:r>
              <a:r>
                <a:rPr lang="en-US" altLang="zh-CN" sz="2400" dirty="0">
                  <a:solidFill>
                    <a:srgbClr val="FFFFFF"/>
                  </a:solidFill>
                  <a:ea typeface="字由点字典黑 55J" panose="00020600040101010101" charset="-122"/>
                </a:rPr>
                <a:t>-B</a:t>
              </a:r>
              <a:r>
                <a:rPr lang="zh-CN" altLang="en-US" sz="2400" dirty="0">
                  <a:solidFill>
                    <a:srgbClr val="FFFFFF"/>
                  </a:solidFill>
                  <a:ea typeface="字由点字典黑 55J" panose="00020600040101010101" charset="-122"/>
                </a:rPr>
                <a:t>模型表现</a:t>
              </a:r>
            </a:p>
          </p:txBody>
        </p:sp>
        <p:sp>
          <p:nvSpPr>
            <p:cNvPr id="23" name="TextBox 23"/>
            <p:cNvSpPr txBox="1"/>
            <p:nvPr/>
          </p:nvSpPr>
          <p:spPr>
            <a:xfrm>
              <a:off x="50829" y="886842"/>
              <a:ext cx="8106494" cy="3636210"/>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        通过微调和训练</a:t>
              </a:r>
              <a:r>
                <a:rPr lang="en-US" altLang="zh-CN" sz="2400" dirty="0">
                  <a:solidFill>
                    <a:srgbClr val="22232A"/>
                  </a:solidFill>
                  <a:ea typeface="字由点字典黑 45J" panose="00020600040101010101" charset="-122"/>
                  <a:sym typeface="+mn-ea"/>
                </a:rPr>
                <a:t>deit-base-distilled-patch16-224</a:t>
              </a:r>
              <a:r>
                <a:rPr lang="zh-CN" altLang="en-US" sz="2400" dirty="0">
                  <a:solidFill>
                    <a:srgbClr val="22232A"/>
                  </a:solidFill>
                  <a:ea typeface="字由点字典黑 45J" panose="00020600040101010101" charset="-122"/>
                  <a:sym typeface="+mn-ea"/>
                </a:rPr>
                <a:t>模型，取得了很好的测试准确率</a:t>
              </a:r>
              <a:r>
                <a:rPr lang="en-US" altLang="zh-CN" sz="2400" dirty="0">
                  <a:solidFill>
                    <a:srgbClr val="22232A"/>
                  </a:solidFill>
                  <a:ea typeface="字由点字典黑 45J" panose="00020600040101010101" charset="-122"/>
                  <a:sym typeface="+mn-ea"/>
                </a:rPr>
                <a:t>0.9628</a:t>
              </a:r>
              <a:r>
                <a:rPr lang="zh-CN" altLang="en-US" sz="2400" dirty="0">
                  <a:solidFill>
                    <a:srgbClr val="22232A"/>
                  </a:solidFill>
                  <a:ea typeface="字由点字典黑 45J" panose="00020600040101010101" charset="-122"/>
                  <a:sym typeface="+mn-ea"/>
                </a:rPr>
                <a:t>。虽然这个模型是通过知识蒸馏技术进行了压缩，但在性能上仍然表现出色，这可能是由于蒸馏技术有效地传递了大模型的知识给小模型。</a:t>
              </a:r>
              <a:endParaRPr lang="en-US" sz="2400" dirty="0">
                <a:solidFill>
                  <a:srgbClr val="22232A"/>
                </a:solidFill>
                <a:ea typeface="字由点字典黑 45J" panose="00020600040101010101" charset="-122"/>
              </a:endParaRPr>
            </a:p>
          </p:txBody>
        </p:sp>
      </p:grpSp>
      <p:grpSp>
        <p:nvGrpSpPr>
          <p:cNvPr id="24" name="Group 24"/>
          <p:cNvGrpSpPr/>
          <p:nvPr/>
        </p:nvGrpSpPr>
        <p:grpSpPr>
          <a:xfrm>
            <a:off x="9515378" y="5557384"/>
            <a:ext cx="7172421" cy="3853953"/>
            <a:chOff x="0" y="0"/>
            <a:chExt cx="8157323" cy="5138606"/>
          </a:xfrm>
        </p:grpSpPr>
        <p:grpSp>
          <p:nvGrpSpPr>
            <p:cNvPr id="25" name="Group 25"/>
            <p:cNvGrpSpPr/>
            <p:nvPr/>
          </p:nvGrpSpPr>
          <p:grpSpPr>
            <a:xfrm>
              <a:off x="0" y="0"/>
              <a:ext cx="3409626" cy="705780"/>
              <a:chOff x="0" y="0"/>
              <a:chExt cx="673506" cy="139413"/>
            </a:xfrm>
          </p:grpSpPr>
          <p:sp>
            <p:nvSpPr>
              <p:cNvPr id="26" name="Freeform 26"/>
              <p:cNvSpPr/>
              <p:nvPr/>
            </p:nvSpPr>
            <p:spPr>
              <a:xfrm>
                <a:off x="0" y="0"/>
                <a:ext cx="673506" cy="139413"/>
              </a:xfrm>
              <a:custGeom>
                <a:avLst/>
                <a:gdLst/>
                <a:ahLst/>
                <a:cxnLst/>
                <a:rect l="l" t="t" r="r" b="b"/>
                <a:pathLst>
                  <a:path w="673506" h="139413">
                    <a:moveTo>
                      <a:pt x="0" y="0"/>
                    </a:moveTo>
                    <a:lnTo>
                      <a:pt x="673506" y="0"/>
                    </a:lnTo>
                    <a:lnTo>
                      <a:pt x="673506" y="139413"/>
                    </a:lnTo>
                    <a:lnTo>
                      <a:pt x="0" y="139413"/>
                    </a:lnTo>
                    <a:close/>
                  </a:path>
                </a:pathLst>
              </a:custGeom>
              <a:solidFill>
                <a:srgbClr val="70ADB2"/>
              </a:solidFill>
            </p:spPr>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28" name="TextBox 28"/>
            <p:cNvSpPr txBox="1"/>
            <p:nvPr/>
          </p:nvSpPr>
          <p:spPr>
            <a:xfrm>
              <a:off x="50829" y="66505"/>
              <a:ext cx="3307965" cy="532796"/>
            </a:xfrm>
            <a:prstGeom prst="rect">
              <a:avLst/>
            </a:prstGeom>
          </p:spPr>
          <p:txBody>
            <a:bodyPr lIns="0" tIns="0" rIns="0" bIns="0" rtlCol="0" anchor="t">
              <a:spAutoFit/>
            </a:bodyPr>
            <a:lstStyle/>
            <a:p>
              <a:pPr algn="ctr">
                <a:lnSpc>
                  <a:spcPts val="3360"/>
                </a:lnSpc>
              </a:pPr>
              <a:r>
                <a:rPr lang="zh-CN" altLang="en-US" sz="2400" dirty="0">
                  <a:solidFill>
                    <a:srgbClr val="FFFFFF"/>
                  </a:solidFill>
                  <a:ea typeface="字由点字典黑 55J" panose="00020600040101010101" charset="-122"/>
                </a:rPr>
                <a:t>实验对比</a:t>
              </a:r>
            </a:p>
          </p:txBody>
        </p:sp>
        <p:sp>
          <p:nvSpPr>
            <p:cNvPr id="29" name="TextBox 29"/>
            <p:cNvSpPr txBox="1"/>
            <p:nvPr/>
          </p:nvSpPr>
          <p:spPr>
            <a:xfrm>
              <a:off x="50829" y="886842"/>
              <a:ext cx="8106494" cy="4251764"/>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        将</a:t>
              </a:r>
              <a:r>
                <a:rPr lang="en-US" altLang="zh-CN" sz="2400" dirty="0" err="1">
                  <a:solidFill>
                    <a:srgbClr val="22232A"/>
                  </a:solidFill>
                  <a:ea typeface="字由点字典黑 45J" panose="00020600040101010101" charset="-122"/>
                  <a:sym typeface="+mn-ea"/>
                </a:rPr>
                <a:t>DeiT</a:t>
              </a:r>
              <a:r>
                <a:rPr lang="en-US" altLang="zh-CN" sz="2400" dirty="0">
                  <a:solidFill>
                    <a:srgbClr val="22232A"/>
                  </a:solidFill>
                  <a:ea typeface="字由点字典黑 45J" panose="00020600040101010101" charset="-122"/>
                  <a:sym typeface="+mn-ea"/>
                </a:rPr>
                <a:t>-B</a:t>
              </a:r>
              <a:r>
                <a:rPr lang="zh-CN" altLang="en-US" sz="2400" dirty="0">
                  <a:solidFill>
                    <a:srgbClr val="22232A"/>
                  </a:solidFill>
                  <a:ea typeface="字由点字典黑 45J" panose="00020600040101010101" charset="-122"/>
                  <a:sym typeface="+mn-ea"/>
                </a:rPr>
                <a:t>模型的结果与</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进行对比，可以看出</a:t>
              </a:r>
              <a:r>
                <a:rPr lang="en-US" altLang="zh-CN" sz="2400" dirty="0" err="1">
                  <a:solidFill>
                    <a:srgbClr val="22232A"/>
                  </a:solidFill>
                  <a:ea typeface="字由点字典黑 45J" panose="00020600040101010101" charset="-122"/>
                  <a:sym typeface="+mn-ea"/>
                </a:rPr>
                <a:t>DeiT</a:t>
              </a:r>
              <a:r>
                <a:rPr lang="en-US" altLang="zh-CN" sz="2400" dirty="0">
                  <a:solidFill>
                    <a:srgbClr val="22232A"/>
                  </a:solidFill>
                  <a:ea typeface="字由点字典黑 45J" panose="00020600040101010101" charset="-122"/>
                  <a:sym typeface="+mn-ea"/>
                </a:rPr>
                <a:t>-B</a:t>
              </a:r>
              <a:r>
                <a:rPr lang="zh-CN" altLang="en-US" sz="2400" dirty="0">
                  <a:solidFill>
                    <a:srgbClr val="22232A"/>
                  </a:solidFill>
                  <a:ea typeface="字由点字典黑 45J" panose="00020600040101010101" charset="-122"/>
                  <a:sym typeface="+mn-ea"/>
                </a:rPr>
                <a:t>在测试集上取得了更高的准确率。这是由于</a:t>
              </a:r>
              <a:r>
                <a:rPr lang="en-US" altLang="zh-CN" sz="2400" dirty="0" err="1">
                  <a:solidFill>
                    <a:srgbClr val="22232A"/>
                  </a:solidFill>
                  <a:ea typeface="字由点字典黑 45J" panose="00020600040101010101" charset="-122"/>
                  <a:sym typeface="+mn-ea"/>
                </a:rPr>
                <a:t>DeiT</a:t>
              </a:r>
              <a:r>
                <a:rPr lang="zh-CN" altLang="en-US" sz="2400" dirty="0">
                  <a:solidFill>
                    <a:srgbClr val="22232A"/>
                  </a:solidFill>
                  <a:ea typeface="字由点字典黑 45J" panose="00020600040101010101" charset="-122"/>
                  <a:sym typeface="+mn-ea"/>
                </a:rPr>
                <a:t>模型的注意力机制和</a:t>
              </a:r>
              <a:r>
                <a:rPr lang="en-US" altLang="zh-CN" sz="2400" dirty="0">
                  <a:solidFill>
                    <a:srgbClr val="22232A"/>
                  </a:solidFill>
                  <a:ea typeface="字由点字典黑 45J" panose="00020600040101010101" charset="-122"/>
                  <a:sym typeface="+mn-ea"/>
                </a:rPr>
                <a:t>Transformer</a:t>
              </a:r>
              <a:r>
                <a:rPr lang="zh-CN" altLang="en-US" sz="2400" dirty="0">
                  <a:solidFill>
                    <a:srgbClr val="22232A"/>
                  </a:solidFill>
                  <a:ea typeface="字由点字典黑 45J" panose="00020600040101010101" charset="-122"/>
                  <a:sym typeface="+mn-ea"/>
                </a:rPr>
                <a:t>架构的优越性，使其在图像分类任务上表现出色。这说明在训练相同个</a:t>
              </a:r>
              <a:r>
                <a:rPr lang="en-US" altLang="zh-CN" sz="2400" dirty="0">
                  <a:solidFill>
                    <a:srgbClr val="22232A"/>
                  </a:solidFill>
                  <a:ea typeface="字由点字典黑 45J" panose="00020600040101010101" charset="-122"/>
                  <a:sym typeface="+mn-ea"/>
                </a:rPr>
                <a:t>epoch</a:t>
              </a:r>
              <a:r>
                <a:rPr lang="zh-CN" altLang="en-US" sz="2400" dirty="0">
                  <a:solidFill>
                    <a:srgbClr val="22232A"/>
                  </a:solidFill>
                  <a:ea typeface="字由点字典黑 45J" panose="00020600040101010101" charset="-122"/>
                  <a:sym typeface="+mn-ea"/>
                </a:rPr>
                <a:t>的情况下，大模型的效果要优于传统模型，说明了参数量的提升对模型性能的提升有极大的帮助。</a:t>
              </a:r>
              <a:endParaRPr lang="en-US" sz="2400" dirty="0">
                <a:solidFill>
                  <a:srgbClr val="22232A"/>
                </a:solidFill>
                <a:ea typeface="字由点字典黑 45J" panose="00020600040101010101" charset="-122"/>
              </a:endParaRPr>
            </a:p>
          </p:txBody>
        </p:sp>
      </p:grpSp>
    </p:spTree>
    <p:extLst>
      <p:ext uri="{BB962C8B-B14F-4D97-AF65-F5344CB8AC3E}">
        <p14:creationId xmlns:p14="http://schemas.microsoft.com/office/powerpoint/2010/main" val="37910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a:xfrm>
            <a:off x="9601200" y="3103880"/>
            <a:ext cx="689991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 name="TextBox 2"/>
          <p:cNvSpPr txBox="1"/>
          <p:nvPr/>
        </p:nvSpPr>
        <p:spPr>
          <a:xfrm>
            <a:off x="2572385" y="2444115"/>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01</a:t>
            </a:r>
          </a:p>
        </p:txBody>
      </p:sp>
      <p:grpSp>
        <p:nvGrpSpPr>
          <p:cNvPr id="7" name="组合 6"/>
          <p:cNvGrpSpPr/>
          <p:nvPr/>
        </p:nvGrpSpPr>
        <p:grpSpPr>
          <a:xfrm>
            <a:off x="3392170" y="5734050"/>
            <a:ext cx="4608830" cy="1593215"/>
            <a:chOff x="5019" y="8913"/>
            <a:chExt cx="6251" cy="2509"/>
          </a:xfrm>
        </p:grpSpPr>
        <p:grpSp>
          <p:nvGrpSpPr>
            <p:cNvPr id="3" name="Group 3"/>
            <p:cNvGrpSpPr/>
            <p:nvPr/>
          </p:nvGrpSpPr>
          <p:grpSpPr>
            <a:xfrm>
              <a:off x="5019" y="8913"/>
              <a:ext cx="6251" cy="1482"/>
              <a:chOff x="0" y="0"/>
              <a:chExt cx="1106344" cy="336509"/>
            </a:xfrm>
          </p:grpSpPr>
          <p:sp>
            <p:nvSpPr>
              <p:cNvPr id="4"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6" name="TextBox 6"/>
            <p:cNvSpPr txBox="1"/>
            <p:nvPr/>
          </p:nvSpPr>
          <p:spPr>
            <a:xfrm>
              <a:off x="5200" y="8976"/>
              <a:ext cx="5888" cy="2446"/>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深度学习发展历程</a:t>
              </a:r>
            </a:p>
          </p:txBody>
        </p:sp>
      </p:grpSp>
      <p:sp>
        <p:nvSpPr>
          <p:cNvPr id="9" name="TextBox 9"/>
          <p:cNvSpPr txBox="1"/>
          <p:nvPr/>
        </p:nvSpPr>
        <p:spPr>
          <a:xfrm>
            <a:off x="10134600" y="3390900"/>
            <a:ext cx="5985510" cy="2174121"/>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sym typeface="+mn-ea"/>
              </a:rPr>
              <a:t>研究目的</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研究背景</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研究现状</a:t>
            </a:r>
            <a:endParaRPr lang="zh-CN" altLang="en-US" sz="3200" dirty="0">
              <a:solidFill>
                <a:srgbClr val="22232A"/>
              </a:solidFill>
              <a:ea typeface="字由点字典黑 45J" panose="0002060004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6415" y="876935"/>
            <a:ext cx="6320790" cy="1146175"/>
            <a:chOff x="0" y="0"/>
            <a:chExt cx="1760215" cy="406400"/>
          </a:xfrm>
        </p:grpSpPr>
        <p:sp>
          <p:nvSpPr>
            <p:cNvPr id="3"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4"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 name="TextBox 5"/>
          <p:cNvSpPr txBox="1"/>
          <p:nvPr/>
        </p:nvSpPr>
        <p:spPr>
          <a:xfrm>
            <a:off x="428401" y="1100250"/>
            <a:ext cx="2439049" cy="644664"/>
          </a:xfrm>
          <a:prstGeom prst="rect">
            <a:avLst/>
          </a:prstGeom>
        </p:spPr>
        <p:txBody>
          <a:bodyPr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消融实验</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grpSp>
        <p:nvGrpSpPr>
          <p:cNvPr id="6" name="Group 6"/>
          <p:cNvGrpSpPr/>
          <p:nvPr/>
        </p:nvGrpSpPr>
        <p:grpSpPr>
          <a:xfrm>
            <a:off x="-218141" y="9205402"/>
            <a:ext cx="19339633" cy="1212511"/>
            <a:chOff x="0" y="0"/>
            <a:chExt cx="5093566" cy="319344"/>
          </a:xfrm>
        </p:grpSpPr>
        <p:sp>
          <p:nvSpPr>
            <p:cNvPr id="7" name="Freeform 7"/>
            <p:cNvSpPr/>
            <p:nvPr/>
          </p:nvSpPr>
          <p:spPr>
            <a:xfrm>
              <a:off x="0" y="0"/>
              <a:ext cx="5093566" cy="319344"/>
            </a:xfrm>
            <a:custGeom>
              <a:avLst/>
              <a:gdLst/>
              <a:ahLst/>
              <a:cxnLst/>
              <a:rect l="l" t="t" r="r" b="b"/>
              <a:pathLst>
                <a:path w="5093566" h="319344">
                  <a:moveTo>
                    <a:pt x="0" y="0"/>
                  </a:moveTo>
                  <a:lnTo>
                    <a:pt x="5093566" y="0"/>
                  </a:lnTo>
                  <a:lnTo>
                    <a:pt x="5093566" y="319344"/>
                  </a:lnTo>
                  <a:lnTo>
                    <a:pt x="0" y="319344"/>
                  </a:lnTo>
                  <a:close/>
                </a:path>
              </a:pathLst>
            </a:custGeom>
            <a:solidFill>
              <a:srgbClr val="70ADB2"/>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4087412" y="575380"/>
            <a:ext cx="13454694" cy="7842854"/>
            <a:chOff x="0" y="0"/>
            <a:chExt cx="2920010" cy="1702099"/>
          </a:xfrm>
        </p:grpSpPr>
        <p:sp>
          <p:nvSpPr>
            <p:cNvPr id="10" name="Freeform 10"/>
            <p:cNvSpPr/>
            <p:nvPr/>
          </p:nvSpPr>
          <p:spPr>
            <a:xfrm>
              <a:off x="0" y="0"/>
              <a:ext cx="2920011" cy="1702099"/>
            </a:xfrm>
            <a:custGeom>
              <a:avLst/>
              <a:gdLst/>
              <a:ahLst/>
              <a:cxnLst/>
              <a:rect l="l" t="t" r="r" b="b"/>
              <a:pathLst>
                <a:path w="2920011" h="1702099">
                  <a:moveTo>
                    <a:pt x="2795550" y="1702099"/>
                  </a:moveTo>
                  <a:lnTo>
                    <a:pt x="124460" y="1702099"/>
                  </a:lnTo>
                  <a:cubicBezTo>
                    <a:pt x="55880" y="1702099"/>
                    <a:pt x="0" y="1646219"/>
                    <a:pt x="0" y="1577639"/>
                  </a:cubicBezTo>
                  <a:lnTo>
                    <a:pt x="0" y="124460"/>
                  </a:lnTo>
                  <a:cubicBezTo>
                    <a:pt x="0" y="55880"/>
                    <a:pt x="55880" y="0"/>
                    <a:pt x="124460" y="0"/>
                  </a:cubicBezTo>
                  <a:lnTo>
                    <a:pt x="2795550" y="0"/>
                  </a:lnTo>
                  <a:cubicBezTo>
                    <a:pt x="2864131" y="0"/>
                    <a:pt x="2920011" y="55880"/>
                    <a:pt x="2920011" y="124460"/>
                  </a:cubicBezTo>
                  <a:lnTo>
                    <a:pt x="2920011" y="1577639"/>
                  </a:lnTo>
                  <a:cubicBezTo>
                    <a:pt x="2920011" y="1646219"/>
                    <a:pt x="2864131" y="1702099"/>
                    <a:pt x="2795550" y="1702099"/>
                  </a:cubicBezTo>
                  <a:close/>
                </a:path>
              </a:pathLst>
            </a:custGeom>
            <a:solidFill>
              <a:srgbClr val="FFFFFF"/>
            </a:solidFill>
          </p:spPr>
        </p:sp>
      </p:grpSp>
      <p:sp>
        <p:nvSpPr>
          <p:cNvPr id="26" name="TextBox 26"/>
          <p:cNvSpPr txBox="1"/>
          <p:nvPr/>
        </p:nvSpPr>
        <p:spPr>
          <a:xfrm>
            <a:off x="3931701" y="1305850"/>
            <a:ext cx="13944599" cy="2265492"/>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实验结果显示，去除</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网络的第四层（</a:t>
            </a:r>
            <a:r>
              <a:rPr lang="en-US" altLang="zh-CN" sz="2400" dirty="0">
                <a:solidFill>
                  <a:srgbClr val="22232A"/>
                </a:solidFill>
                <a:ea typeface="字由点字典黑 45J" panose="00020600040101010101" charset="-122"/>
                <a:sym typeface="+mn-ea"/>
              </a:rPr>
              <a:t>layer3</a:t>
            </a:r>
            <a:r>
              <a:rPr lang="zh-CN" altLang="en-US" sz="2400" dirty="0">
                <a:solidFill>
                  <a:srgbClr val="22232A"/>
                </a:solidFill>
                <a:ea typeface="字由点字典黑 45J" panose="00020600040101010101" charset="-122"/>
                <a:sym typeface="+mn-ea"/>
              </a:rPr>
              <a:t>）后，测试准确率的变化不大，表明该模型对于中间层的去除具有鲁棒性。这意味着</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在去除一定深度的情况下仍能保持相对较好的性能。这对于在资源有限的环境下进行模型部署具有实际意义，因为可以通过减少网络深度来减轻计算负担，提高模型的推理速度。此外，鲁棒性的提升也可能意味着模型对于一些噪声或不同领域的输入具有更好的适应性，从而提高了泛化性能。</a:t>
            </a:r>
            <a:endParaRPr lang="en-US" sz="2400" dirty="0">
              <a:solidFill>
                <a:srgbClr val="080909"/>
              </a:solidFill>
              <a:ea typeface="字由点字典黑 45J" panose="00020600040101010101" charset="-122"/>
            </a:endParaRPr>
          </a:p>
        </p:txBody>
      </p:sp>
      <p:sp>
        <p:nvSpPr>
          <p:cNvPr id="27" name="TextBox 27"/>
          <p:cNvSpPr txBox="1"/>
          <p:nvPr/>
        </p:nvSpPr>
        <p:spPr>
          <a:xfrm>
            <a:off x="621334" y="4167823"/>
            <a:ext cx="17131177" cy="1342162"/>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将优化器从</a:t>
            </a:r>
            <a:r>
              <a:rPr lang="en-US" altLang="zh-CN" sz="2400" dirty="0">
                <a:solidFill>
                  <a:srgbClr val="22232A"/>
                </a:solidFill>
                <a:ea typeface="字由点字典黑 45J" panose="00020600040101010101" charset="-122"/>
                <a:sym typeface="+mn-ea"/>
              </a:rPr>
              <a:t>SGD</a:t>
            </a:r>
            <a:r>
              <a:rPr lang="zh-CN" altLang="en-US" sz="2400" dirty="0">
                <a:solidFill>
                  <a:srgbClr val="22232A"/>
                </a:solidFill>
                <a:ea typeface="字由点字典黑 45J" panose="00020600040101010101" charset="-122"/>
                <a:sym typeface="+mn-ea"/>
              </a:rPr>
              <a:t>更改为</a:t>
            </a:r>
            <a:r>
              <a:rPr lang="en-US" altLang="zh-CN" sz="2400" dirty="0">
                <a:solidFill>
                  <a:srgbClr val="22232A"/>
                </a:solidFill>
                <a:ea typeface="字由点字典黑 45J" panose="00020600040101010101" charset="-122"/>
                <a:sym typeface="+mn-ea"/>
              </a:rPr>
              <a:t>Adam</a:t>
            </a:r>
            <a:r>
              <a:rPr lang="zh-CN" altLang="en-US" sz="2400" dirty="0">
                <a:solidFill>
                  <a:srgbClr val="22232A"/>
                </a:solidFill>
                <a:ea typeface="字由点字典黑 45J" panose="00020600040101010101" charset="-122"/>
                <a:sym typeface="+mn-ea"/>
              </a:rPr>
              <a:t>后，测试准确率大幅下降。这可能是由于</a:t>
            </a:r>
            <a:r>
              <a:rPr lang="en-US" altLang="zh-CN" sz="2400" dirty="0">
                <a:solidFill>
                  <a:srgbClr val="22232A"/>
                </a:solidFill>
                <a:ea typeface="字由点字典黑 45J" panose="00020600040101010101" charset="-122"/>
                <a:sym typeface="+mn-ea"/>
              </a:rPr>
              <a:t>Adam</a:t>
            </a:r>
            <a:r>
              <a:rPr lang="zh-CN" altLang="en-US" sz="2400" dirty="0">
                <a:solidFill>
                  <a:srgbClr val="22232A"/>
                </a:solidFill>
                <a:ea typeface="字由点字典黑 45J" panose="00020600040101010101" charset="-122"/>
                <a:sym typeface="+mn-ea"/>
              </a:rPr>
              <a:t>优化器对于相对较小且简单的</a:t>
            </a:r>
            <a:r>
              <a:rPr lang="en-US" altLang="zh-CN" sz="2400" dirty="0">
                <a:solidFill>
                  <a:srgbClr val="22232A"/>
                </a:solidFill>
                <a:ea typeface="字由点字典黑 45J" panose="00020600040101010101" charset="-122"/>
                <a:sym typeface="+mn-ea"/>
              </a:rPr>
              <a:t>ResNet18</a:t>
            </a:r>
            <a:r>
              <a:rPr lang="zh-CN" altLang="en-US" sz="2400" dirty="0">
                <a:solidFill>
                  <a:srgbClr val="22232A"/>
                </a:solidFill>
                <a:ea typeface="字由点字典黑 45J" panose="00020600040101010101" charset="-122"/>
                <a:sym typeface="+mn-ea"/>
              </a:rPr>
              <a:t>模型不够适用。</a:t>
            </a:r>
            <a:r>
              <a:rPr lang="en-US" altLang="zh-CN" sz="2400" dirty="0">
                <a:solidFill>
                  <a:srgbClr val="22232A"/>
                </a:solidFill>
                <a:ea typeface="字由点字典黑 45J" panose="00020600040101010101" charset="-122"/>
                <a:sym typeface="+mn-ea"/>
              </a:rPr>
              <a:t>Adam</a:t>
            </a:r>
            <a:r>
              <a:rPr lang="zh-CN" altLang="en-US" sz="2400" dirty="0">
                <a:solidFill>
                  <a:srgbClr val="22232A"/>
                </a:solidFill>
                <a:ea typeface="字由点字典黑 45J" panose="00020600040101010101" charset="-122"/>
                <a:sym typeface="+mn-ea"/>
              </a:rPr>
              <a:t>通常在大规模数据集和深层网络中表现较好，但在这种情况下，</a:t>
            </a:r>
            <a:r>
              <a:rPr lang="en-US" altLang="zh-CN" sz="2400" dirty="0">
                <a:solidFill>
                  <a:srgbClr val="22232A"/>
                </a:solidFill>
                <a:ea typeface="字由点字典黑 45J" panose="00020600040101010101" charset="-122"/>
                <a:sym typeface="+mn-ea"/>
              </a:rPr>
              <a:t>SGD</a:t>
            </a:r>
            <a:r>
              <a:rPr lang="zh-CN" altLang="en-US" sz="2400" dirty="0">
                <a:solidFill>
                  <a:srgbClr val="22232A"/>
                </a:solidFill>
                <a:ea typeface="字由点字典黑 45J" panose="00020600040101010101" charset="-122"/>
                <a:sym typeface="+mn-ea"/>
              </a:rPr>
              <a:t>优化器可能更适合。这个发现强调了在选择优化器时需要根据模型结构和任务的特性进行调整，选择适用于当前场景的优化器，而不是盲目地采用某一种。</a:t>
            </a:r>
            <a:endParaRPr lang="en-US" sz="2400" dirty="0">
              <a:solidFill>
                <a:srgbClr val="262626"/>
              </a:solidFill>
              <a:ea typeface="字由点字典黑 45J" panose="00020600040101010101" charset="-122"/>
            </a:endParaRPr>
          </a:p>
        </p:txBody>
      </p:sp>
      <p:sp>
        <p:nvSpPr>
          <p:cNvPr id="28" name="TextBox 28"/>
          <p:cNvSpPr txBox="1"/>
          <p:nvPr/>
        </p:nvSpPr>
        <p:spPr>
          <a:xfrm>
            <a:off x="4419600" y="6639329"/>
            <a:ext cx="11755346" cy="1803827"/>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将学习率从</a:t>
            </a:r>
            <a:r>
              <a:rPr lang="en-US" altLang="zh-CN" sz="2400" dirty="0">
                <a:solidFill>
                  <a:srgbClr val="22232A"/>
                </a:solidFill>
                <a:ea typeface="字由点字典黑 45J" panose="00020600040101010101" charset="-122"/>
                <a:sym typeface="+mn-ea"/>
              </a:rPr>
              <a:t>0.01</a:t>
            </a:r>
            <a:r>
              <a:rPr lang="zh-CN" altLang="en-US" sz="2400" dirty="0">
                <a:solidFill>
                  <a:srgbClr val="22232A"/>
                </a:solidFill>
                <a:ea typeface="字由点字典黑 45J" panose="00020600040101010101" charset="-122"/>
                <a:sym typeface="+mn-ea"/>
              </a:rPr>
              <a:t>调整为</a:t>
            </a:r>
            <a:r>
              <a:rPr lang="en-US" altLang="zh-CN" sz="2400" dirty="0">
                <a:solidFill>
                  <a:srgbClr val="22232A"/>
                </a:solidFill>
                <a:ea typeface="字由点字典黑 45J" panose="00020600040101010101" charset="-122"/>
                <a:sym typeface="+mn-ea"/>
              </a:rPr>
              <a:t>0.02</a:t>
            </a:r>
            <a:r>
              <a:rPr lang="zh-CN" altLang="en-US" sz="2400" dirty="0">
                <a:solidFill>
                  <a:srgbClr val="22232A"/>
                </a:solidFill>
                <a:ea typeface="字由点字典黑 45J" panose="00020600040101010101" charset="-122"/>
                <a:sym typeface="+mn-ea"/>
              </a:rPr>
              <a:t>后，在训练早期模型的准确率较低，但随着训练的进行，模型逐渐迎头赶上，差距减少到非常接近。这表明</a:t>
            </a:r>
            <a:r>
              <a:rPr lang="en-US" altLang="zh-CN" sz="2400" dirty="0">
                <a:solidFill>
                  <a:srgbClr val="22232A"/>
                </a:solidFill>
                <a:ea typeface="字由点字典黑 45J" panose="00020600040101010101" charset="-122"/>
                <a:sym typeface="+mn-ea"/>
              </a:rPr>
              <a:t>SGD</a:t>
            </a:r>
            <a:r>
              <a:rPr lang="zh-CN" altLang="en-US" sz="2400" dirty="0">
                <a:solidFill>
                  <a:srgbClr val="22232A"/>
                </a:solidFill>
                <a:ea typeface="字由点字典黑 45J" panose="00020600040101010101" charset="-122"/>
                <a:sym typeface="+mn-ea"/>
              </a:rPr>
              <a:t>优化器对于学习率的优化在训练的过程中起到了关键作用，</a:t>
            </a:r>
            <a:r>
              <a:rPr lang="en-US" altLang="zh-CN" sz="2400" dirty="0">
                <a:solidFill>
                  <a:srgbClr val="22232A"/>
                </a:solidFill>
                <a:ea typeface="字由点字典黑 45J" panose="00020600040101010101" charset="-122"/>
                <a:sym typeface="+mn-ea"/>
              </a:rPr>
              <a:t>SGD</a:t>
            </a:r>
            <a:r>
              <a:rPr lang="zh-CN" altLang="en-US" sz="2400" dirty="0">
                <a:solidFill>
                  <a:srgbClr val="22232A"/>
                </a:solidFill>
                <a:ea typeface="字由点字典黑 45J" panose="00020600040101010101" charset="-122"/>
                <a:sym typeface="+mn-ea"/>
              </a:rPr>
              <a:t>优化器对学习率的变化具有较强的鲁棒性。学习率的适度调整可能对模型的收敛速度和最终性能产生积极影响。</a:t>
            </a:r>
            <a:endParaRPr lang="en-US" sz="2400" dirty="0">
              <a:solidFill>
                <a:srgbClr val="262626"/>
              </a:solidFill>
              <a:ea typeface="字由点字典黑 45J" panose="00020600040101010101" charset="-122"/>
            </a:endParaRPr>
          </a:p>
        </p:txBody>
      </p:sp>
      <p:sp>
        <p:nvSpPr>
          <p:cNvPr id="29" name="TextBox 29"/>
          <p:cNvSpPr txBox="1"/>
          <p:nvPr/>
        </p:nvSpPr>
        <p:spPr>
          <a:xfrm>
            <a:off x="4776314" y="676817"/>
            <a:ext cx="3967028" cy="537845"/>
          </a:xfrm>
          <a:prstGeom prst="rect">
            <a:avLst/>
          </a:prstGeom>
        </p:spPr>
        <p:txBody>
          <a:bodyPr lIns="0" tIns="0" rIns="0" bIns="0" rtlCol="0" anchor="t">
            <a:spAutoFit/>
          </a:bodyPr>
          <a:lstStyle/>
          <a:p>
            <a:pPr>
              <a:lnSpc>
                <a:spcPts val="4480"/>
              </a:lnSpc>
            </a:pPr>
            <a:r>
              <a:rPr lang="zh-CN" altLang="en-US" sz="3200" dirty="0">
                <a:solidFill>
                  <a:srgbClr val="3B3B3B"/>
                </a:solidFill>
                <a:ea typeface="字由点字典黑 55J" panose="00020600040101010101" charset="-122"/>
              </a:rPr>
              <a:t>层数变化影响：</a:t>
            </a:r>
            <a:endParaRPr lang="en-US" sz="3200" dirty="0">
              <a:solidFill>
                <a:srgbClr val="3B3B3B"/>
              </a:solidFill>
              <a:ea typeface="字由点字典黑 55J" panose="00020600040101010101" charset="-122"/>
            </a:endParaRPr>
          </a:p>
        </p:txBody>
      </p:sp>
      <p:sp>
        <p:nvSpPr>
          <p:cNvPr id="30" name="TextBox 30"/>
          <p:cNvSpPr txBox="1"/>
          <p:nvPr/>
        </p:nvSpPr>
        <p:spPr>
          <a:xfrm>
            <a:off x="621334" y="3477723"/>
            <a:ext cx="3967028" cy="537845"/>
          </a:xfrm>
          <a:prstGeom prst="rect">
            <a:avLst/>
          </a:prstGeom>
        </p:spPr>
        <p:txBody>
          <a:bodyPr lIns="0" tIns="0" rIns="0" bIns="0" rtlCol="0" anchor="t">
            <a:spAutoFit/>
          </a:bodyPr>
          <a:lstStyle/>
          <a:p>
            <a:pPr>
              <a:lnSpc>
                <a:spcPts val="4480"/>
              </a:lnSpc>
            </a:pPr>
            <a:r>
              <a:rPr lang="zh-CN" altLang="en-US" sz="3200" dirty="0">
                <a:solidFill>
                  <a:srgbClr val="3B3B3B"/>
                </a:solidFill>
                <a:ea typeface="字由点字典黑 55J" panose="00020600040101010101" charset="-122"/>
              </a:rPr>
              <a:t>优化器选择：</a:t>
            </a:r>
            <a:endParaRPr lang="en-US" sz="3200" dirty="0">
              <a:solidFill>
                <a:srgbClr val="3B3B3B"/>
              </a:solidFill>
              <a:ea typeface="字由点字典黑 55J" panose="00020600040101010101" charset="-122"/>
            </a:endParaRPr>
          </a:p>
        </p:txBody>
      </p:sp>
      <p:sp>
        <p:nvSpPr>
          <p:cNvPr id="31" name="TextBox 31"/>
          <p:cNvSpPr txBox="1"/>
          <p:nvPr/>
        </p:nvSpPr>
        <p:spPr>
          <a:xfrm>
            <a:off x="5219894" y="6011071"/>
            <a:ext cx="3967028" cy="537845"/>
          </a:xfrm>
          <a:prstGeom prst="rect">
            <a:avLst/>
          </a:prstGeom>
        </p:spPr>
        <p:txBody>
          <a:bodyPr lIns="0" tIns="0" rIns="0" bIns="0" rtlCol="0" anchor="t">
            <a:spAutoFit/>
          </a:bodyPr>
          <a:lstStyle/>
          <a:p>
            <a:pPr>
              <a:lnSpc>
                <a:spcPts val="4480"/>
              </a:lnSpc>
            </a:pPr>
            <a:r>
              <a:rPr lang="zh-CN" altLang="en-US" sz="3200" dirty="0">
                <a:solidFill>
                  <a:srgbClr val="3B3B3B"/>
                </a:solidFill>
                <a:ea typeface="字由点字典黑 55J" panose="00020600040101010101" charset="-122"/>
              </a:rPr>
              <a:t>学习率调整：</a:t>
            </a:r>
            <a:endParaRPr lang="en-US" sz="3200" dirty="0">
              <a:solidFill>
                <a:srgbClr val="3B3B3B"/>
              </a:solidFill>
              <a:ea typeface="字由点字典黑 55J" panose="00020600040101010101" charset="-122"/>
            </a:endParaRPr>
          </a:p>
        </p:txBody>
      </p:sp>
    </p:spTree>
    <p:extLst>
      <p:ext uri="{BB962C8B-B14F-4D97-AF65-F5344CB8AC3E}">
        <p14:creationId xmlns:p14="http://schemas.microsoft.com/office/powerpoint/2010/main" val="273031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8"/>
          <p:cNvSpPr/>
          <p:nvPr/>
        </p:nvSpPr>
        <p:spPr>
          <a:xfrm>
            <a:off x="9067996" y="6822964"/>
            <a:ext cx="6705404"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40" name="Freeform 8"/>
          <p:cNvSpPr/>
          <p:nvPr/>
        </p:nvSpPr>
        <p:spPr>
          <a:xfrm>
            <a:off x="6781996" y="4162314"/>
            <a:ext cx="5029004"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grpSp>
        <p:nvGrpSpPr>
          <p:cNvPr id="6" name="Group 6"/>
          <p:cNvGrpSpPr/>
          <p:nvPr/>
        </p:nvGrpSpPr>
        <p:grpSpPr>
          <a:xfrm>
            <a:off x="4117082" y="1238140"/>
            <a:ext cx="8386445" cy="2516277"/>
            <a:chOff x="0" y="-146367"/>
            <a:chExt cx="11181927" cy="3355037"/>
          </a:xfrm>
        </p:grpSpPr>
        <p:grpSp>
          <p:nvGrpSpPr>
            <p:cNvPr id="7" name="Group 7"/>
            <p:cNvGrpSpPr/>
            <p:nvPr/>
          </p:nvGrpSpPr>
          <p:grpSpPr>
            <a:xfrm>
              <a:off x="205499" y="-146367"/>
              <a:ext cx="9748259" cy="1395368"/>
              <a:chOff x="0" y="-47625"/>
              <a:chExt cx="3171890" cy="454025"/>
            </a:xfrm>
          </p:grpSpPr>
          <p:sp>
            <p:nvSpPr>
              <p:cNvPr id="8" name="Freeform 8"/>
              <p:cNvSpPr/>
              <p:nvPr/>
            </p:nvSpPr>
            <p:spPr>
              <a:xfrm>
                <a:off x="82981" y="-16077"/>
                <a:ext cx="3088909" cy="407172"/>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9" name="TextBox 9"/>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0" y="0"/>
              <a:ext cx="1249001" cy="1195695"/>
              <a:chOff x="0" y="0"/>
              <a:chExt cx="812800" cy="778111"/>
            </a:xfrm>
          </p:grpSpPr>
          <p:sp>
            <p:nvSpPr>
              <p:cNvPr id="11" name="Freeform 1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4" name="TextBox 14"/>
            <p:cNvSpPr txBox="1"/>
            <p:nvPr/>
          </p:nvSpPr>
          <p:spPr>
            <a:xfrm>
              <a:off x="624840" y="1419120"/>
              <a:ext cx="10557087" cy="1789550"/>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通过对比大模型和传统模型的性能，研究提供了在资源受限环境中选择合适模型的指导。这对于实际部署和应用中，需要在计算成本和性能之间权衡的场景具有实际应用意义。</a:t>
              </a:r>
              <a:endParaRPr lang="en-US" sz="2400" dirty="0">
                <a:solidFill>
                  <a:srgbClr val="22232A"/>
                </a:solidFill>
                <a:ea typeface="字由点字典黑 45J" panose="00020600040101010101" charset="-122"/>
              </a:endParaRPr>
            </a:p>
          </p:txBody>
        </p:sp>
        <p:sp>
          <p:nvSpPr>
            <p:cNvPr id="15" name="TextBox 15"/>
            <p:cNvSpPr txBox="1"/>
            <p:nvPr/>
          </p:nvSpPr>
          <p:spPr>
            <a:xfrm>
              <a:off x="1249000" y="284564"/>
              <a:ext cx="7383956" cy="613159"/>
            </a:xfrm>
            <a:prstGeom prst="rect">
              <a:avLst/>
            </a:prstGeom>
          </p:spPr>
          <p:txBody>
            <a:bodyPr wrap="square" lIns="0" tIns="0" rIns="0" bIns="0" rtlCol="0" anchor="t">
              <a:spAutoFit/>
            </a:bodyPr>
            <a:lstStyle/>
            <a:p>
              <a:pPr algn="ctr">
                <a:lnSpc>
                  <a:spcPts val="3920"/>
                </a:lnSpc>
              </a:pPr>
              <a:r>
                <a:rPr lang="zh-CN" altLang="en-US" sz="2800" dirty="0">
                  <a:solidFill>
                    <a:srgbClr val="3B3B3B"/>
                  </a:solidFill>
                  <a:ea typeface="字由点字典黑 55J" panose="00020600040101010101" charset="-122"/>
                </a:rPr>
                <a:t>资源受限环境下的模型选择指导</a:t>
              </a:r>
            </a:p>
          </p:txBody>
        </p:sp>
      </p:grpSp>
      <p:grpSp>
        <p:nvGrpSpPr>
          <p:cNvPr id="16" name="Group 16"/>
          <p:cNvGrpSpPr/>
          <p:nvPr/>
        </p:nvGrpSpPr>
        <p:grpSpPr>
          <a:xfrm>
            <a:off x="6477263" y="4076948"/>
            <a:ext cx="8991337" cy="2977942"/>
            <a:chOff x="0" y="-146367"/>
            <a:chExt cx="11988449" cy="3970591"/>
          </a:xfrm>
        </p:grpSpPr>
        <p:sp>
          <p:nvSpPr>
            <p:cNvPr id="19" name="TextBox 19"/>
            <p:cNvSpPr txBox="1"/>
            <p:nvPr/>
          </p:nvSpPr>
          <p:spPr>
            <a:xfrm>
              <a:off x="205499" y="-146367"/>
              <a:ext cx="2498001" cy="1395368"/>
            </a:xfrm>
            <a:prstGeom prst="rect">
              <a:avLst/>
            </a:prstGeom>
          </p:spPr>
          <p:txBody>
            <a:bodyPr lIns="50800" tIns="50800" rIns="50800" bIns="50800" rtlCol="0" anchor="ctr"/>
            <a:lstStyle/>
            <a:p>
              <a:pPr algn="ctr">
                <a:lnSpc>
                  <a:spcPts val="2940"/>
                </a:lnSpc>
              </a:pPr>
              <a:endParaRPr/>
            </a:p>
          </p:txBody>
        </p:sp>
        <p:grpSp>
          <p:nvGrpSpPr>
            <p:cNvPr id="20" name="Group 20"/>
            <p:cNvGrpSpPr/>
            <p:nvPr/>
          </p:nvGrpSpPr>
          <p:grpSpPr>
            <a:xfrm>
              <a:off x="0" y="0"/>
              <a:ext cx="1249001" cy="1195695"/>
              <a:chOff x="0" y="0"/>
              <a:chExt cx="812800" cy="778111"/>
            </a:xfrm>
          </p:grpSpPr>
          <p:sp>
            <p:nvSpPr>
              <p:cNvPr id="21" name="Freeform 2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24" name="TextBox 24"/>
            <p:cNvSpPr txBox="1"/>
            <p:nvPr/>
          </p:nvSpPr>
          <p:spPr>
            <a:xfrm>
              <a:off x="624840" y="1419120"/>
              <a:ext cx="11363609" cy="2405104"/>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通过成功微调和训练</a:t>
              </a:r>
              <a:r>
                <a:rPr lang="en-US" altLang="zh-CN" sz="2400" dirty="0">
                  <a:solidFill>
                    <a:srgbClr val="22232A"/>
                  </a:solidFill>
                  <a:ea typeface="字由点字典黑 45J" panose="00020600040101010101" charset="-122"/>
                  <a:sym typeface="+mn-ea"/>
                </a:rPr>
                <a:t>deit-base-distilled-patch16-224</a:t>
              </a:r>
              <a:r>
                <a:rPr lang="zh-CN" altLang="en-US" sz="2400" dirty="0">
                  <a:solidFill>
                    <a:srgbClr val="22232A"/>
                  </a:solidFill>
                  <a:ea typeface="字由点字典黑 45J" panose="00020600040101010101" charset="-122"/>
                  <a:sym typeface="+mn-ea"/>
                </a:rPr>
                <a:t>模型，强调了知识蒸馏技术在模型压缩和迁移学习中的有效性。这对于在计算资源有限的情况下仍然能够使用大模型的场景具有重要指导作用。</a:t>
              </a:r>
              <a:endParaRPr lang="en-US" sz="2400" dirty="0">
                <a:solidFill>
                  <a:srgbClr val="22232A"/>
                </a:solidFill>
                <a:ea typeface="字由点字典黑 45J" panose="00020600040101010101" charset="-122"/>
              </a:endParaRPr>
            </a:p>
          </p:txBody>
        </p:sp>
        <p:sp>
          <p:nvSpPr>
            <p:cNvPr id="25" name="TextBox 25"/>
            <p:cNvSpPr txBox="1"/>
            <p:nvPr/>
          </p:nvSpPr>
          <p:spPr>
            <a:xfrm>
              <a:off x="1249001" y="284564"/>
              <a:ext cx="5049848" cy="613159"/>
            </a:xfrm>
            <a:prstGeom prst="rect">
              <a:avLst/>
            </a:prstGeom>
          </p:spPr>
          <p:txBody>
            <a:bodyPr wrap="square" lIns="0" tIns="0" rIns="0" bIns="0" rtlCol="0" anchor="t">
              <a:spAutoFit/>
            </a:bodyPr>
            <a:lstStyle/>
            <a:p>
              <a:pPr algn="ctr">
                <a:lnSpc>
                  <a:spcPts val="3920"/>
                </a:lnSpc>
              </a:pPr>
              <a:r>
                <a:rPr lang="zh-CN" altLang="en-US" sz="2800" dirty="0">
                  <a:solidFill>
                    <a:srgbClr val="3B3B3B"/>
                  </a:solidFill>
                  <a:ea typeface="字由点字典黑 55J" panose="00020600040101010101" charset="-122"/>
                </a:rPr>
                <a:t>知识蒸馏技术的有效性</a:t>
              </a:r>
            </a:p>
          </p:txBody>
        </p:sp>
      </p:grpSp>
      <p:grpSp>
        <p:nvGrpSpPr>
          <p:cNvPr id="26" name="Group 26"/>
          <p:cNvGrpSpPr/>
          <p:nvPr/>
        </p:nvGrpSpPr>
        <p:grpSpPr>
          <a:xfrm>
            <a:off x="8762809" y="6801028"/>
            <a:ext cx="8309610" cy="3898707"/>
            <a:chOff x="0" y="-146367"/>
            <a:chExt cx="11079480" cy="5198278"/>
          </a:xfrm>
        </p:grpSpPr>
        <p:sp>
          <p:nvSpPr>
            <p:cNvPr id="29" name="TextBox 29"/>
            <p:cNvSpPr txBox="1"/>
            <p:nvPr/>
          </p:nvSpPr>
          <p:spPr>
            <a:xfrm>
              <a:off x="205499" y="-146367"/>
              <a:ext cx="2498001" cy="1395368"/>
            </a:xfrm>
            <a:prstGeom prst="rect">
              <a:avLst/>
            </a:prstGeom>
          </p:spPr>
          <p:txBody>
            <a:bodyPr lIns="50800" tIns="50800" rIns="50800" bIns="50800" rtlCol="0" anchor="ctr"/>
            <a:lstStyle/>
            <a:p>
              <a:pPr algn="ctr">
                <a:lnSpc>
                  <a:spcPts val="2940"/>
                </a:lnSpc>
              </a:pPr>
              <a:endParaRPr/>
            </a:p>
          </p:txBody>
        </p:sp>
        <p:grpSp>
          <p:nvGrpSpPr>
            <p:cNvPr id="30" name="Group 30"/>
            <p:cNvGrpSpPr/>
            <p:nvPr/>
          </p:nvGrpSpPr>
          <p:grpSpPr>
            <a:xfrm>
              <a:off x="0" y="0"/>
              <a:ext cx="1249001" cy="1195695"/>
              <a:chOff x="0" y="0"/>
              <a:chExt cx="812800" cy="778111"/>
            </a:xfrm>
          </p:grpSpPr>
          <p:sp>
            <p:nvSpPr>
              <p:cNvPr id="31" name="Freeform 3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3" name="TextBox 3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34" name="TextBox 34"/>
            <p:cNvSpPr txBox="1"/>
            <p:nvPr/>
          </p:nvSpPr>
          <p:spPr>
            <a:xfrm>
              <a:off x="624840" y="1419120"/>
              <a:ext cx="10454640" cy="3632791"/>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消融实验的设计和结果分析为深度学习模型的工作原理提供了更深入的理解。通过删除或修改模型的特定组件，研究者能够更好地了解这些组件对整体性能的影响，为模型改进提供了指导。</a:t>
              </a:r>
            </a:p>
            <a:p>
              <a:pPr algn="just">
                <a:lnSpc>
                  <a:spcPts val="3600"/>
                </a:lnSpc>
                <a:buClrTx/>
                <a:buSzTx/>
                <a:buFontTx/>
              </a:pPr>
              <a:endParaRPr lang="zh-CN" altLang="en-US" sz="2400" dirty="0">
                <a:solidFill>
                  <a:srgbClr val="22232A"/>
                </a:solidFill>
                <a:ea typeface="字由点字典黑 45J" panose="00020600040101010101" charset="-122"/>
                <a:sym typeface="+mn-ea"/>
              </a:endParaRPr>
            </a:p>
            <a:p>
              <a:pPr algn="just">
                <a:lnSpc>
                  <a:spcPts val="3600"/>
                </a:lnSpc>
                <a:buClrTx/>
                <a:buSzTx/>
                <a:buFontTx/>
              </a:pPr>
              <a:endParaRPr lang="en-US" sz="2400" dirty="0">
                <a:solidFill>
                  <a:srgbClr val="22232A"/>
                </a:solidFill>
                <a:ea typeface="字由点字典黑 45J" panose="00020600040101010101" charset="-122"/>
              </a:endParaRPr>
            </a:p>
          </p:txBody>
        </p:sp>
        <p:sp>
          <p:nvSpPr>
            <p:cNvPr id="35" name="TextBox 35"/>
            <p:cNvSpPr txBox="1"/>
            <p:nvPr/>
          </p:nvSpPr>
          <p:spPr>
            <a:xfrm>
              <a:off x="1219368" y="194817"/>
              <a:ext cx="7213687" cy="613159"/>
            </a:xfrm>
            <a:prstGeom prst="rect">
              <a:avLst/>
            </a:prstGeom>
          </p:spPr>
          <p:txBody>
            <a:bodyPr wrap="square" lIns="0" tIns="0" rIns="0" bIns="0" rtlCol="0" anchor="t">
              <a:spAutoFit/>
            </a:bodyPr>
            <a:lstStyle/>
            <a:p>
              <a:pPr algn="ctr">
                <a:lnSpc>
                  <a:spcPts val="3920"/>
                </a:lnSpc>
              </a:pPr>
              <a:r>
                <a:rPr lang="zh-CN" altLang="en-US" sz="2800" dirty="0">
                  <a:solidFill>
                    <a:srgbClr val="3B3B3B"/>
                  </a:solidFill>
                  <a:ea typeface="字由点字典黑 55J" panose="00020600040101010101" charset="-122"/>
                </a:rPr>
                <a:t>消融实验为模型理解提供指导</a:t>
              </a:r>
            </a:p>
          </p:txBody>
        </p:sp>
      </p:grpSp>
    </p:spTree>
    <p:extLst>
      <p:ext uri="{BB962C8B-B14F-4D97-AF65-F5344CB8AC3E}">
        <p14:creationId xmlns:p14="http://schemas.microsoft.com/office/powerpoint/2010/main" val="4182560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342900"/>
            <a:ext cx="16078200" cy="10591800"/>
            <a:chOff x="-4176" y="0"/>
            <a:chExt cx="8146278" cy="10821565"/>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9091604"/>
              <a:chOff x="0" y="0"/>
              <a:chExt cx="5877912" cy="6563372"/>
            </a:xfrm>
          </p:grpSpPr>
          <p:sp>
            <p:nvSpPr>
              <p:cNvPr id="8" name="Freeform 8"/>
              <p:cNvSpPr/>
              <p:nvPr/>
            </p:nvSpPr>
            <p:spPr>
              <a:xfrm>
                <a:off x="0" y="0"/>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609141"/>
            </a:xfrm>
            <a:prstGeom prst="rect">
              <a:avLst/>
            </a:prstGeom>
          </p:spPr>
          <p:txBody>
            <a:bodyPr wrap="square" lIns="0" tIns="0" rIns="0" bIns="0" rtlCol="0" anchor="t">
              <a:spAutoFit/>
            </a:bodyPr>
            <a:lstStyle/>
            <a:p>
              <a:pPr algn="ctr">
                <a:lnSpc>
                  <a:spcPts val="3920"/>
                </a:lnSpc>
              </a:pPr>
              <a:r>
                <a:rPr lang="en-US" altLang="zh-CN" sz="2800" dirty="0">
                  <a:solidFill>
                    <a:srgbClr val="FFFFFF"/>
                  </a:solidFill>
                  <a:ea typeface="字由点字典黑 55J" panose="00020600040101010101" charset="-122"/>
                </a:rPr>
                <a:t>Acknowledgement</a:t>
              </a:r>
              <a:endParaRPr lang="zh-CN" altLang="en-US" sz="2800" dirty="0">
                <a:solidFill>
                  <a:srgbClr val="FFFFFF"/>
                </a:solidFill>
                <a:ea typeface="字由点字典黑 55J" panose="00020600040101010101" charset="-122"/>
              </a:endParaRPr>
            </a:p>
          </p:txBody>
        </p:sp>
        <p:sp>
          <p:nvSpPr>
            <p:cNvPr id="10" name="TextBox 10"/>
            <p:cNvSpPr txBox="1"/>
            <p:nvPr/>
          </p:nvSpPr>
          <p:spPr>
            <a:xfrm>
              <a:off x="324996" y="908542"/>
              <a:ext cx="7653397" cy="9913023"/>
            </a:xfrm>
            <a:prstGeom prst="rect">
              <a:avLst/>
            </a:prstGeom>
          </p:spPr>
          <p:txBody>
            <a:bodyPr wrap="square" lIns="0" tIns="0" rIns="0" bIns="0" rtlCol="0" anchor="t">
              <a:spAutoFit/>
            </a:bodyPr>
            <a:lstStyle/>
            <a:p>
              <a:pPr algn="just">
                <a:lnSpc>
                  <a:spcPts val="3600"/>
                </a:lnSpc>
              </a:pPr>
              <a:r>
                <a:rPr lang="en-US" sz="2000" dirty="0" err="1">
                  <a:solidFill>
                    <a:srgbClr val="22232A"/>
                  </a:solidFill>
                  <a:ea typeface="字由点字典黑 45J" panose="00020600040101010101" charset="-122"/>
                  <a:sym typeface="+mn-ea"/>
                </a:rPr>
                <a:t>Duda</a:t>
              </a:r>
              <a:r>
                <a:rPr lang="en-US" sz="2000" dirty="0">
                  <a:solidFill>
                    <a:srgbClr val="22232A"/>
                  </a:solidFill>
                  <a:ea typeface="字由点字典黑 45J" panose="00020600040101010101" charset="-122"/>
                  <a:sym typeface="+mn-ea"/>
                </a:rPr>
                <a:t>, R. O., Hart, P. E., &amp; Stork, D. G. (2000). Pattern Classification (2nd ed.). Wiley.</a:t>
              </a:r>
            </a:p>
            <a:p>
              <a:pPr algn="just">
                <a:lnSpc>
                  <a:spcPts val="3600"/>
                </a:lnSpc>
              </a:pPr>
              <a:r>
                <a:rPr lang="en-US" sz="2000" dirty="0" err="1">
                  <a:solidFill>
                    <a:srgbClr val="22232A"/>
                  </a:solidFill>
                  <a:ea typeface="字由点字典黑 45J" panose="00020600040101010101" charset="-122"/>
                  <a:sym typeface="+mn-ea"/>
                </a:rPr>
                <a:t>Krizhevsky</a:t>
              </a:r>
              <a:r>
                <a:rPr lang="en-US" sz="2000" dirty="0">
                  <a:solidFill>
                    <a:srgbClr val="22232A"/>
                  </a:solidFill>
                  <a:ea typeface="字由点字典黑 45J" panose="00020600040101010101" charset="-122"/>
                  <a:sym typeface="+mn-ea"/>
                </a:rPr>
                <a:t>, A., </a:t>
              </a:r>
              <a:r>
                <a:rPr lang="en-US" sz="2000" dirty="0" err="1">
                  <a:solidFill>
                    <a:srgbClr val="22232A"/>
                  </a:solidFill>
                  <a:ea typeface="字由点字典黑 45J" panose="00020600040101010101" charset="-122"/>
                  <a:sym typeface="+mn-ea"/>
                </a:rPr>
                <a:t>Sutskever</a:t>
              </a:r>
              <a:r>
                <a:rPr lang="en-US" sz="2000" dirty="0">
                  <a:solidFill>
                    <a:srgbClr val="22232A"/>
                  </a:solidFill>
                  <a:ea typeface="字由点字典黑 45J" panose="00020600040101010101" charset="-122"/>
                  <a:sym typeface="+mn-ea"/>
                </a:rPr>
                <a:t>, I., &amp; Hinton, G. E. (2012). ImageNet Classification with Deep Convolutional Neural Networks. In Advances in Neural Information Processing Systems (NIPS).</a:t>
              </a:r>
            </a:p>
            <a:p>
              <a:pPr algn="just">
                <a:lnSpc>
                  <a:spcPts val="3600"/>
                </a:lnSpc>
              </a:pPr>
              <a:r>
                <a:rPr lang="en-US" sz="2000" dirty="0">
                  <a:solidFill>
                    <a:srgbClr val="22232A"/>
                  </a:solidFill>
                  <a:ea typeface="字由点字典黑 45J" panose="00020600040101010101" charset="-122"/>
                  <a:sym typeface="+mn-ea"/>
                </a:rPr>
                <a:t>Simonyan, K., &amp; Zisserman, A. (2015). Very Deep Convolutional Networks for Large-Scale Image Recognition. </a:t>
              </a:r>
              <a:r>
                <a:rPr lang="en-US" sz="2000" dirty="0" err="1">
                  <a:solidFill>
                    <a:srgbClr val="22232A"/>
                  </a:solidFill>
                  <a:ea typeface="字由点字典黑 45J" panose="00020600040101010101" charset="-122"/>
                  <a:sym typeface="+mn-ea"/>
                </a:rPr>
                <a:t>arXiv</a:t>
              </a:r>
              <a:r>
                <a:rPr lang="en-US" sz="2000" dirty="0">
                  <a:solidFill>
                    <a:srgbClr val="22232A"/>
                  </a:solidFill>
                  <a:ea typeface="字由点字典黑 45J" panose="00020600040101010101" charset="-122"/>
                  <a:sym typeface="+mn-ea"/>
                </a:rPr>
                <a:t> preprint arXiv:1409.1556.</a:t>
              </a:r>
            </a:p>
            <a:p>
              <a:pPr algn="just">
                <a:lnSpc>
                  <a:spcPts val="3600"/>
                </a:lnSpc>
              </a:pPr>
              <a:r>
                <a:rPr lang="en-US" sz="2000" dirty="0" err="1">
                  <a:solidFill>
                    <a:srgbClr val="22232A"/>
                  </a:solidFill>
                  <a:ea typeface="字由点字典黑 45J" panose="00020600040101010101" charset="-122"/>
                  <a:sym typeface="+mn-ea"/>
                </a:rPr>
                <a:t>Szegedy</a:t>
              </a:r>
              <a:r>
                <a:rPr lang="en-US" sz="2000" dirty="0">
                  <a:solidFill>
                    <a:srgbClr val="22232A"/>
                  </a:solidFill>
                  <a:ea typeface="字由点字典黑 45J" panose="00020600040101010101" charset="-122"/>
                  <a:sym typeface="+mn-ea"/>
                </a:rPr>
                <a:t>, C., Liu, W., Jia, Y., </a:t>
              </a:r>
              <a:r>
                <a:rPr lang="en-US" sz="2000" dirty="0" err="1">
                  <a:solidFill>
                    <a:srgbClr val="22232A"/>
                  </a:solidFill>
                  <a:ea typeface="字由点字典黑 45J" panose="00020600040101010101" charset="-122"/>
                  <a:sym typeface="+mn-ea"/>
                </a:rPr>
                <a:t>Sermanet</a:t>
              </a:r>
              <a:r>
                <a:rPr lang="en-US" sz="2000" dirty="0">
                  <a:solidFill>
                    <a:srgbClr val="22232A"/>
                  </a:solidFill>
                  <a:ea typeface="字由点字典黑 45J" panose="00020600040101010101" charset="-122"/>
                  <a:sym typeface="+mn-ea"/>
                </a:rPr>
                <a:t>, P., Reed, S., </a:t>
              </a:r>
              <a:r>
                <a:rPr lang="en-US" sz="2000" dirty="0" err="1">
                  <a:solidFill>
                    <a:srgbClr val="22232A"/>
                  </a:solidFill>
                  <a:ea typeface="字由点字典黑 45J" panose="00020600040101010101" charset="-122"/>
                  <a:sym typeface="+mn-ea"/>
                </a:rPr>
                <a:t>Anguelov</a:t>
              </a:r>
              <a:r>
                <a:rPr lang="en-US" sz="2000" dirty="0">
                  <a:solidFill>
                    <a:srgbClr val="22232A"/>
                  </a:solidFill>
                  <a:ea typeface="字由点字典黑 45J" panose="00020600040101010101" charset="-122"/>
                  <a:sym typeface="+mn-ea"/>
                </a:rPr>
                <a:t>, D., ... &amp; </a:t>
              </a:r>
              <a:r>
                <a:rPr lang="en-US" sz="2000" dirty="0" err="1">
                  <a:solidFill>
                    <a:srgbClr val="22232A"/>
                  </a:solidFill>
                  <a:ea typeface="字由点字典黑 45J" panose="00020600040101010101" charset="-122"/>
                  <a:sym typeface="+mn-ea"/>
                </a:rPr>
                <a:t>Rabinovich</a:t>
              </a:r>
              <a:r>
                <a:rPr lang="en-US" sz="2000" dirty="0">
                  <a:solidFill>
                    <a:srgbClr val="22232A"/>
                  </a:solidFill>
                  <a:ea typeface="字由点字典黑 45J" panose="00020600040101010101" charset="-122"/>
                  <a:sym typeface="+mn-ea"/>
                </a:rPr>
                <a:t>, A. (2015). Going Deeper with Convolutions. In Proceedings of the IEEE Conference on Computer Vision and Pattern Recognition (CVPR).</a:t>
              </a:r>
            </a:p>
            <a:p>
              <a:pPr algn="just">
                <a:lnSpc>
                  <a:spcPts val="3600"/>
                </a:lnSpc>
              </a:pPr>
              <a:r>
                <a:rPr lang="en-US" sz="2000" dirty="0">
                  <a:solidFill>
                    <a:srgbClr val="22232A"/>
                  </a:solidFill>
                  <a:ea typeface="字由点字典黑 45J" panose="00020600040101010101" charset="-122"/>
                  <a:sym typeface="+mn-ea"/>
                </a:rPr>
                <a:t>He, K., Zhang, X., Ren, S., &amp; Sun, J. (2016). Deep Residual Learning for Image Recognition. In Proceedings of the IEEE Conference on Computer Vision and Pattern Recognition (CVPR).</a:t>
              </a:r>
            </a:p>
            <a:p>
              <a:pPr algn="just">
                <a:lnSpc>
                  <a:spcPts val="3600"/>
                </a:lnSpc>
              </a:pPr>
              <a:r>
                <a:rPr lang="en-US" sz="2000" dirty="0">
                  <a:solidFill>
                    <a:srgbClr val="22232A"/>
                  </a:solidFill>
                  <a:ea typeface="字由点字典黑 45J" panose="00020600040101010101" charset="-122"/>
                  <a:sym typeface="+mn-ea"/>
                </a:rPr>
                <a:t>Vaswani, A., </a:t>
              </a:r>
              <a:r>
                <a:rPr lang="en-US" sz="2000" dirty="0" err="1">
                  <a:solidFill>
                    <a:srgbClr val="22232A"/>
                  </a:solidFill>
                  <a:ea typeface="字由点字典黑 45J" panose="00020600040101010101" charset="-122"/>
                  <a:sym typeface="+mn-ea"/>
                </a:rPr>
                <a:t>Shazeer</a:t>
              </a:r>
              <a:r>
                <a:rPr lang="en-US" sz="2000" dirty="0">
                  <a:solidFill>
                    <a:srgbClr val="22232A"/>
                  </a:solidFill>
                  <a:ea typeface="字由点字典黑 45J" panose="00020600040101010101" charset="-122"/>
                  <a:sym typeface="+mn-ea"/>
                </a:rPr>
                <a:t>, N., Parmar, N., </a:t>
              </a:r>
              <a:r>
                <a:rPr lang="en-US" sz="2000" dirty="0" err="1">
                  <a:solidFill>
                    <a:srgbClr val="22232A"/>
                  </a:solidFill>
                  <a:ea typeface="字由点字典黑 45J" panose="00020600040101010101" charset="-122"/>
                  <a:sym typeface="+mn-ea"/>
                </a:rPr>
                <a:t>Uszkoreit</a:t>
              </a:r>
              <a:r>
                <a:rPr lang="en-US" sz="2000" dirty="0">
                  <a:solidFill>
                    <a:srgbClr val="22232A"/>
                  </a:solidFill>
                  <a:ea typeface="字由点字典黑 45J" panose="00020600040101010101" charset="-122"/>
                  <a:sym typeface="+mn-ea"/>
                </a:rPr>
                <a:t>, J., Jones, L., Gomez, A. N., ... &amp; </a:t>
              </a:r>
              <a:r>
                <a:rPr lang="en-US" sz="2000" dirty="0" err="1">
                  <a:solidFill>
                    <a:srgbClr val="22232A"/>
                  </a:solidFill>
                  <a:ea typeface="字由点字典黑 45J" panose="00020600040101010101" charset="-122"/>
                  <a:sym typeface="+mn-ea"/>
                </a:rPr>
                <a:t>Polosukhin</a:t>
              </a:r>
              <a:r>
                <a:rPr lang="en-US" sz="2000" dirty="0">
                  <a:solidFill>
                    <a:srgbClr val="22232A"/>
                  </a:solidFill>
                  <a:ea typeface="字由点字典黑 45J" panose="00020600040101010101" charset="-122"/>
                  <a:sym typeface="+mn-ea"/>
                </a:rPr>
                <a:t>, I. (2017). Attention is All You Need. In Advances in Neural Information Processing Systems (NIPS).</a:t>
              </a:r>
            </a:p>
            <a:p>
              <a:pPr algn="just">
                <a:lnSpc>
                  <a:spcPts val="3600"/>
                </a:lnSpc>
              </a:pPr>
              <a:r>
                <a:rPr lang="en-US" sz="2000" dirty="0" err="1">
                  <a:solidFill>
                    <a:srgbClr val="22232A"/>
                  </a:solidFill>
                  <a:ea typeface="字由点字典黑 45J" panose="00020600040101010101" charset="-122"/>
                  <a:sym typeface="+mn-ea"/>
                </a:rPr>
                <a:t>Dosovitskiy</a:t>
              </a:r>
              <a:r>
                <a:rPr lang="en-US" sz="2000" dirty="0">
                  <a:solidFill>
                    <a:srgbClr val="22232A"/>
                  </a:solidFill>
                  <a:ea typeface="字由点字典黑 45J" panose="00020600040101010101" charset="-122"/>
                  <a:sym typeface="+mn-ea"/>
                </a:rPr>
                <a:t>, A., Beyer, L., Kolesnikov, A., </a:t>
              </a:r>
              <a:r>
                <a:rPr lang="en-US" sz="2000" dirty="0" err="1">
                  <a:solidFill>
                    <a:srgbClr val="22232A"/>
                  </a:solidFill>
                  <a:ea typeface="字由点字典黑 45J" panose="00020600040101010101" charset="-122"/>
                  <a:sym typeface="+mn-ea"/>
                </a:rPr>
                <a:t>Weissenborn</a:t>
              </a:r>
              <a:r>
                <a:rPr lang="en-US" sz="2000" dirty="0">
                  <a:solidFill>
                    <a:srgbClr val="22232A"/>
                  </a:solidFill>
                  <a:ea typeface="字由点字典黑 45J" panose="00020600040101010101" charset="-122"/>
                  <a:sym typeface="+mn-ea"/>
                </a:rPr>
                <a:t>, D., Zhai, X., </a:t>
              </a:r>
              <a:r>
                <a:rPr lang="en-US" sz="2000" dirty="0" err="1">
                  <a:solidFill>
                    <a:srgbClr val="22232A"/>
                  </a:solidFill>
                  <a:ea typeface="字由点字典黑 45J" panose="00020600040101010101" charset="-122"/>
                  <a:sym typeface="+mn-ea"/>
                </a:rPr>
                <a:t>Unterthiner</a:t>
              </a:r>
              <a:r>
                <a:rPr lang="en-US" sz="2000" dirty="0">
                  <a:solidFill>
                    <a:srgbClr val="22232A"/>
                  </a:solidFill>
                  <a:ea typeface="字由点字典黑 45J" panose="00020600040101010101" charset="-122"/>
                  <a:sym typeface="+mn-ea"/>
                </a:rPr>
                <a:t>, T., ... &amp; </a:t>
              </a:r>
              <a:r>
                <a:rPr lang="en-US" sz="2000" dirty="0" err="1">
                  <a:solidFill>
                    <a:srgbClr val="22232A"/>
                  </a:solidFill>
                  <a:ea typeface="字由点字典黑 45J" panose="00020600040101010101" charset="-122"/>
                  <a:sym typeface="+mn-ea"/>
                </a:rPr>
                <a:t>Houlsby</a:t>
              </a:r>
              <a:r>
                <a:rPr lang="en-US" sz="2000" dirty="0">
                  <a:solidFill>
                    <a:srgbClr val="22232A"/>
                  </a:solidFill>
                  <a:ea typeface="字由点字典黑 45J" panose="00020600040101010101" charset="-122"/>
                  <a:sym typeface="+mn-ea"/>
                </a:rPr>
                <a:t>, N. (2021). An Image is Worth 16x16 Words: Transformers for Image Recognition at Scale. </a:t>
              </a:r>
              <a:r>
                <a:rPr lang="en-US" sz="2000" dirty="0" err="1">
                  <a:solidFill>
                    <a:srgbClr val="22232A"/>
                  </a:solidFill>
                  <a:ea typeface="字由点字典黑 45J" panose="00020600040101010101" charset="-122"/>
                  <a:sym typeface="+mn-ea"/>
                </a:rPr>
                <a:t>arXiv</a:t>
              </a:r>
              <a:r>
                <a:rPr lang="en-US" sz="2000" dirty="0">
                  <a:solidFill>
                    <a:srgbClr val="22232A"/>
                  </a:solidFill>
                  <a:ea typeface="字由点字典黑 45J" panose="00020600040101010101" charset="-122"/>
                  <a:sym typeface="+mn-ea"/>
                </a:rPr>
                <a:t> preprint arXiv:2010.11929.</a:t>
              </a:r>
            </a:p>
            <a:p>
              <a:pPr algn="just">
                <a:lnSpc>
                  <a:spcPts val="3600"/>
                </a:lnSpc>
              </a:pPr>
              <a:r>
                <a:rPr lang="en-US" sz="2000" dirty="0">
                  <a:solidFill>
                    <a:srgbClr val="22232A"/>
                  </a:solidFill>
                  <a:ea typeface="字由点字典黑 45J" panose="00020600040101010101" charset="-122"/>
                  <a:sym typeface="+mn-ea"/>
                </a:rPr>
                <a:t>Liu, Z., Lin, Y., Cao, Y., Hu, H., Wei, Y., &amp; Zhang, Z. (2021). </a:t>
              </a:r>
              <a:r>
                <a:rPr lang="en-US" sz="2000" dirty="0" err="1">
                  <a:solidFill>
                    <a:srgbClr val="22232A"/>
                  </a:solidFill>
                  <a:ea typeface="字由点字典黑 45J" panose="00020600040101010101" charset="-122"/>
                  <a:sym typeface="+mn-ea"/>
                </a:rPr>
                <a:t>Swin</a:t>
              </a:r>
              <a:r>
                <a:rPr lang="en-US" sz="2000" dirty="0">
                  <a:solidFill>
                    <a:srgbClr val="22232A"/>
                  </a:solidFill>
                  <a:ea typeface="字由点字典黑 45J" panose="00020600040101010101" charset="-122"/>
                  <a:sym typeface="+mn-ea"/>
                </a:rPr>
                <a:t> Transformer: Hierarchical Vision Transformer using Shifted Windows. </a:t>
              </a:r>
              <a:r>
                <a:rPr lang="en-US" sz="2000" dirty="0" err="1">
                  <a:solidFill>
                    <a:srgbClr val="22232A"/>
                  </a:solidFill>
                  <a:ea typeface="字由点字典黑 45J" panose="00020600040101010101" charset="-122"/>
                  <a:sym typeface="+mn-ea"/>
                </a:rPr>
                <a:t>arXiv</a:t>
              </a:r>
              <a:r>
                <a:rPr lang="en-US" sz="2000" dirty="0">
                  <a:solidFill>
                    <a:srgbClr val="22232A"/>
                  </a:solidFill>
                  <a:ea typeface="字由点字典黑 45J" panose="00020600040101010101" charset="-122"/>
                  <a:sym typeface="+mn-ea"/>
                </a:rPr>
                <a:t> preprint arXiv:2103.14030.</a:t>
              </a:r>
            </a:p>
            <a:p>
              <a:pPr algn="just">
                <a:lnSpc>
                  <a:spcPts val="3600"/>
                </a:lnSpc>
              </a:pPr>
              <a:r>
                <a:rPr lang="en-US" sz="2000" dirty="0" err="1">
                  <a:solidFill>
                    <a:srgbClr val="22232A"/>
                  </a:solidFill>
                  <a:ea typeface="字由点字典黑 45J" panose="00020600040101010101" charset="-122"/>
                  <a:sym typeface="+mn-ea"/>
                </a:rPr>
                <a:t>Touvron</a:t>
              </a:r>
              <a:r>
                <a:rPr lang="en-US" sz="2000" dirty="0">
                  <a:solidFill>
                    <a:srgbClr val="22232A"/>
                  </a:solidFill>
                  <a:ea typeface="字由点字典黑 45J" panose="00020600040101010101" charset="-122"/>
                  <a:sym typeface="+mn-ea"/>
                </a:rPr>
                <a:t>, H., </a:t>
              </a:r>
              <a:r>
                <a:rPr lang="en-US" sz="2000" dirty="0" err="1">
                  <a:solidFill>
                    <a:srgbClr val="22232A"/>
                  </a:solidFill>
                  <a:ea typeface="字由点字典黑 45J" panose="00020600040101010101" charset="-122"/>
                  <a:sym typeface="+mn-ea"/>
                </a:rPr>
                <a:t>Cosatto</a:t>
              </a:r>
              <a:r>
                <a:rPr lang="en-US" sz="2000" dirty="0">
                  <a:solidFill>
                    <a:srgbClr val="22232A"/>
                  </a:solidFill>
                  <a:ea typeface="字由点字典黑 45J" panose="00020600040101010101" charset="-122"/>
                  <a:sym typeface="+mn-ea"/>
                </a:rPr>
                <a:t>, E., Cord, M., &amp; </a:t>
              </a:r>
              <a:r>
                <a:rPr lang="en-US" sz="2000" dirty="0" err="1">
                  <a:solidFill>
                    <a:srgbClr val="22232A"/>
                  </a:solidFill>
                  <a:ea typeface="字由点字典黑 45J" panose="00020600040101010101" charset="-122"/>
                  <a:sym typeface="+mn-ea"/>
                </a:rPr>
                <a:t>Synnaeve</a:t>
              </a:r>
              <a:r>
                <a:rPr lang="en-US" sz="2000" dirty="0">
                  <a:solidFill>
                    <a:srgbClr val="22232A"/>
                  </a:solidFill>
                  <a:ea typeface="字由点字典黑 45J" panose="00020600040101010101" charset="-122"/>
                  <a:sym typeface="+mn-ea"/>
                </a:rPr>
                <a:t>, G. (2021). Training data-efficient image transformers &amp; distillation through attention. </a:t>
              </a:r>
              <a:r>
                <a:rPr lang="en-US" sz="2000" dirty="0" err="1">
                  <a:solidFill>
                    <a:srgbClr val="22232A"/>
                  </a:solidFill>
                  <a:ea typeface="字由点字典黑 45J" panose="00020600040101010101" charset="-122"/>
                  <a:sym typeface="+mn-ea"/>
                </a:rPr>
                <a:t>arXiv</a:t>
              </a:r>
              <a:r>
                <a:rPr lang="en-US" sz="2000" dirty="0">
                  <a:solidFill>
                    <a:srgbClr val="22232A"/>
                  </a:solidFill>
                  <a:ea typeface="字由点字典黑 45J" panose="00020600040101010101" charset="-122"/>
                  <a:sym typeface="+mn-ea"/>
                </a:rPr>
                <a:t> preprint arXiv:2012.12877.</a:t>
              </a:r>
            </a:p>
            <a:p>
              <a:pPr algn="just">
                <a:lnSpc>
                  <a:spcPts val="3600"/>
                </a:lnSpc>
              </a:pPr>
              <a:r>
                <a:rPr lang="en-US" sz="2000" dirty="0" err="1">
                  <a:solidFill>
                    <a:srgbClr val="22232A"/>
                  </a:solidFill>
                  <a:ea typeface="字由点字典黑 45J" panose="00020600040101010101" charset="-122"/>
                  <a:sym typeface="+mn-ea"/>
                </a:rPr>
                <a:t>Touvron</a:t>
              </a:r>
              <a:r>
                <a:rPr lang="en-US" sz="2000" dirty="0">
                  <a:solidFill>
                    <a:srgbClr val="22232A"/>
                  </a:solidFill>
                  <a:ea typeface="字由点字典黑 45J" panose="00020600040101010101" charset="-122"/>
                  <a:sym typeface="+mn-ea"/>
                </a:rPr>
                <a:t>, H., Cord, M., &amp; </a:t>
              </a:r>
              <a:r>
                <a:rPr lang="en-US" sz="2000" dirty="0" err="1">
                  <a:solidFill>
                    <a:srgbClr val="22232A"/>
                  </a:solidFill>
                  <a:ea typeface="字由点字典黑 45J" panose="00020600040101010101" charset="-122"/>
                  <a:sym typeface="+mn-ea"/>
                </a:rPr>
                <a:t>J’egou</a:t>
              </a:r>
              <a:r>
                <a:rPr lang="en-US" sz="2000" dirty="0">
                  <a:solidFill>
                    <a:srgbClr val="22232A"/>
                  </a:solidFill>
                  <a:ea typeface="字由点字典黑 45J" panose="00020600040101010101" charset="-122"/>
                  <a:sym typeface="+mn-ea"/>
                </a:rPr>
                <a:t>, H. (2022). </a:t>
              </a:r>
              <a:r>
                <a:rPr lang="en-US" sz="2000" dirty="0" err="1">
                  <a:solidFill>
                    <a:srgbClr val="22232A"/>
                  </a:solidFill>
                  <a:ea typeface="字由点字典黑 45J" panose="00020600040101010101" charset="-122"/>
                  <a:sym typeface="+mn-ea"/>
                </a:rPr>
                <a:t>DeiT</a:t>
              </a:r>
              <a:r>
                <a:rPr lang="en-US" sz="2000" dirty="0">
                  <a:solidFill>
                    <a:srgbClr val="22232A"/>
                  </a:solidFill>
                  <a:ea typeface="字由点字典黑 45J" panose="00020600040101010101" charset="-122"/>
                  <a:sym typeface="+mn-ea"/>
                </a:rPr>
                <a:t> III: Revenge of the </a:t>
              </a:r>
              <a:r>
                <a:rPr lang="en-US" sz="2000" dirty="0" err="1">
                  <a:solidFill>
                    <a:srgbClr val="22232A"/>
                  </a:solidFill>
                  <a:ea typeface="字由点字典黑 45J" panose="00020600040101010101" charset="-122"/>
                  <a:sym typeface="+mn-ea"/>
                </a:rPr>
                <a:t>ViT</a:t>
              </a:r>
              <a:r>
                <a:rPr lang="en-US" sz="2000" dirty="0">
                  <a:solidFill>
                    <a:srgbClr val="22232A"/>
                  </a:solidFill>
                  <a:ea typeface="字由点字典黑 45J" panose="00020600040101010101" charset="-122"/>
                  <a:sym typeface="+mn-ea"/>
                </a:rPr>
                <a:t>. European Conference on Computer Vision. https://doi.org/10.48550/arxiv.2204.07118</a:t>
              </a:r>
            </a:p>
          </p:txBody>
        </p:sp>
      </p:grpSp>
    </p:spTree>
    <p:extLst>
      <p:ext uri="{BB962C8B-B14F-4D97-AF65-F5344CB8AC3E}">
        <p14:creationId xmlns:p14="http://schemas.microsoft.com/office/powerpoint/2010/main" val="528283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8D6D8"/>
        </a:solidFill>
        <a:effectLst/>
      </p:bgPr>
    </p:bg>
    <p:spTree>
      <p:nvGrpSpPr>
        <p:cNvPr id="1" name=""/>
        <p:cNvGrpSpPr/>
        <p:nvPr/>
      </p:nvGrpSpPr>
      <p:grpSpPr>
        <a:xfrm>
          <a:off x="0" y="0"/>
          <a:ext cx="0" cy="0"/>
          <a:chOff x="0" y="0"/>
          <a:chExt cx="0" cy="0"/>
        </a:xfrm>
      </p:grpSpPr>
      <p:grpSp>
        <p:nvGrpSpPr>
          <p:cNvPr id="2" name="Group 2"/>
          <p:cNvGrpSpPr/>
          <p:nvPr/>
        </p:nvGrpSpPr>
        <p:grpSpPr>
          <a:xfrm>
            <a:off x="1852753" y="1250785"/>
            <a:ext cx="14582495" cy="3892715"/>
            <a:chOff x="0" y="0"/>
            <a:chExt cx="5319734" cy="1420073"/>
          </a:xfrm>
        </p:grpSpPr>
        <p:sp>
          <p:nvSpPr>
            <p:cNvPr id="3" name="Freeform 3"/>
            <p:cNvSpPr/>
            <p:nvPr/>
          </p:nvSpPr>
          <p:spPr>
            <a:xfrm>
              <a:off x="0" y="0"/>
              <a:ext cx="5319734" cy="1420073"/>
            </a:xfrm>
            <a:custGeom>
              <a:avLst/>
              <a:gdLst/>
              <a:ahLst/>
              <a:cxnLst/>
              <a:rect l="l" t="t" r="r" b="b"/>
              <a:pathLst>
                <a:path w="5319734" h="1420073">
                  <a:moveTo>
                    <a:pt x="5195274" y="1420073"/>
                  </a:moveTo>
                  <a:lnTo>
                    <a:pt x="124460" y="1420073"/>
                  </a:lnTo>
                  <a:cubicBezTo>
                    <a:pt x="55880" y="1420073"/>
                    <a:pt x="0" y="1364193"/>
                    <a:pt x="0" y="1295613"/>
                  </a:cubicBezTo>
                  <a:lnTo>
                    <a:pt x="0" y="124460"/>
                  </a:lnTo>
                  <a:cubicBezTo>
                    <a:pt x="0" y="55880"/>
                    <a:pt x="55880" y="0"/>
                    <a:pt x="124460" y="0"/>
                  </a:cubicBezTo>
                  <a:lnTo>
                    <a:pt x="5195274" y="0"/>
                  </a:lnTo>
                  <a:cubicBezTo>
                    <a:pt x="5263854" y="0"/>
                    <a:pt x="5319734" y="55880"/>
                    <a:pt x="5319734" y="124460"/>
                  </a:cubicBezTo>
                  <a:lnTo>
                    <a:pt x="5319734" y="1295613"/>
                  </a:lnTo>
                  <a:cubicBezTo>
                    <a:pt x="5319734" y="1364193"/>
                    <a:pt x="5263854" y="1420073"/>
                    <a:pt x="5195274" y="1420073"/>
                  </a:cubicBezTo>
                  <a:close/>
                </a:path>
              </a:pathLst>
            </a:custGeom>
            <a:solidFill>
              <a:srgbClr val="F0F7F8"/>
            </a:solidFill>
          </p:spPr>
        </p:sp>
      </p:grpSp>
      <p:grpSp>
        <p:nvGrpSpPr>
          <p:cNvPr id="4" name="Group 4"/>
          <p:cNvGrpSpPr/>
          <p:nvPr/>
        </p:nvGrpSpPr>
        <p:grpSpPr>
          <a:xfrm>
            <a:off x="10363200" y="6104369"/>
            <a:ext cx="4354478" cy="835068"/>
            <a:chOff x="0" y="0"/>
            <a:chExt cx="5310904" cy="1113424"/>
          </a:xfrm>
        </p:grpSpPr>
        <p:grpSp>
          <p:nvGrpSpPr>
            <p:cNvPr id="5" name="Group 5"/>
            <p:cNvGrpSpPr/>
            <p:nvPr/>
          </p:nvGrpSpPr>
          <p:grpSpPr>
            <a:xfrm rot="-10800000">
              <a:off x="0" y="0"/>
              <a:ext cx="5310904" cy="1113424"/>
              <a:chOff x="0" y="0"/>
              <a:chExt cx="901137" cy="188922"/>
            </a:xfrm>
          </p:grpSpPr>
          <p:sp>
            <p:nvSpPr>
              <p:cNvPr id="6" name="Freeform 6"/>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8" name="TextBox 8"/>
            <p:cNvSpPr txBox="1"/>
            <p:nvPr/>
          </p:nvSpPr>
          <p:spPr>
            <a:xfrm>
              <a:off x="238639" y="83132"/>
              <a:ext cx="4788600" cy="817147"/>
            </a:xfrm>
            <a:prstGeom prst="rect">
              <a:avLst/>
            </a:prstGeom>
          </p:spPr>
          <p:txBody>
            <a:bodyPr lIns="0" tIns="0" rIns="0" bIns="0" rtlCol="0" anchor="t">
              <a:spAutoFit/>
            </a:bodyPr>
            <a:lstStyle/>
            <a:p>
              <a:pPr algn="ctr">
                <a:lnSpc>
                  <a:spcPts val="5215"/>
                </a:lnSpc>
              </a:pPr>
              <a:r>
                <a:rPr lang="en-US" sz="3725" dirty="0" err="1">
                  <a:solidFill>
                    <a:srgbClr val="456148"/>
                  </a:solidFill>
                  <a:ea typeface="字由点字典黑 45J" panose="00020600040101010101" charset="-122"/>
                </a:rPr>
                <a:t>汇报人</a:t>
              </a:r>
              <a:r>
                <a:rPr lang="en-US" sz="3725" dirty="0">
                  <a:solidFill>
                    <a:srgbClr val="456148"/>
                  </a:solidFill>
                  <a:ea typeface="字由点字典黑 45J" panose="00020600040101010101" charset="-122"/>
                </a:rPr>
                <a:t>：</a:t>
              </a:r>
              <a:r>
                <a:rPr lang="zh-CN" altLang="en-US" sz="3725" dirty="0">
                  <a:solidFill>
                    <a:srgbClr val="456148"/>
                  </a:solidFill>
                  <a:ea typeface="字由点字典黑 45J" panose="00020600040101010101" charset="-122"/>
                </a:rPr>
                <a:t>宋泰霖</a:t>
              </a:r>
            </a:p>
          </p:txBody>
        </p:sp>
      </p:grpSp>
      <p:grpSp>
        <p:nvGrpSpPr>
          <p:cNvPr id="9" name="Group 9"/>
          <p:cNvGrpSpPr/>
          <p:nvPr/>
        </p:nvGrpSpPr>
        <p:grpSpPr>
          <a:xfrm>
            <a:off x="10425717" y="5403798"/>
            <a:ext cx="10735301" cy="3803228"/>
            <a:chOff x="-2850108" y="-3697186"/>
            <a:chExt cx="14313734" cy="5070970"/>
          </a:xfrm>
        </p:grpSpPr>
        <p:grpSp>
          <p:nvGrpSpPr>
            <p:cNvPr id="10" name="Group 10"/>
            <p:cNvGrpSpPr/>
            <p:nvPr/>
          </p:nvGrpSpPr>
          <p:grpSpPr>
            <a:xfrm rot="-10800000">
              <a:off x="-2850108" y="-3697186"/>
              <a:ext cx="14313734" cy="5070970"/>
              <a:chOff x="-1043974" y="-44177"/>
              <a:chExt cx="2428708" cy="860425"/>
            </a:xfrm>
          </p:grpSpPr>
          <p:sp>
            <p:nvSpPr>
              <p:cNvPr id="11" name="Freeform 11"/>
              <p:cNvSpPr/>
              <p:nvPr/>
            </p:nvSpPr>
            <p:spPr>
              <a:xfrm>
                <a:off x="399596" y="-4409"/>
                <a:ext cx="985138"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12" name="TextBox 12"/>
              <p:cNvSpPr txBox="1"/>
              <p:nvPr/>
            </p:nvSpPr>
            <p:spPr>
              <a:xfrm>
                <a:off x="-1043974" y="-44177"/>
                <a:ext cx="812800" cy="8604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2602577" y="168684"/>
              <a:ext cx="5310905" cy="817147"/>
            </a:xfrm>
            <a:prstGeom prst="rect">
              <a:avLst/>
            </a:prstGeom>
          </p:spPr>
          <p:txBody>
            <a:bodyPr wrap="square" lIns="0" tIns="0" rIns="0" bIns="0" rtlCol="0" anchor="t">
              <a:spAutoFit/>
            </a:bodyPr>
            <a:lstStyle/>
            <a:p>
              <a:pPr algn="ctr">
                <a:lnSpc>
                  <a:spcPts val="5215"/>
                </a:lnSpc>
              </a:pPr>
              <a:r>
                <a:rPr lang="en-US" sz="3725" dirty="0">
                  <a:solidFill>
                    <a:srgbClr val="456148"/>
                  </a:solidFill>
                  <a:ea typeface="字由点字典黑 45J" panose="00020600040101010101" charset="-122"/>
                </a:rPr>
                <a:t>时间：</a:t>
              </a:r>
              <a:r>
                <a:rPr lang="en-US" altLang="zh-CN" sz="3725" dirty="0">
                  <a:solidFill>
                    <a:srgbClr val="456148"/>
                  </a:solidFill>
                  <a:ea typeface="字由点字典黑 45J" panose="00020600040101010101" charset="-122"/>
                </a:rPr>
                <a:t>2023.12.20</a:t>
              </a:r>
              <a:endParaRPr lang="en-US" sz="3725" dirty="0">
                <a:solidFill>
                  <a:srgbClr val="456148"/>
                </a:solidFill>
                <a:ea typeface="字由点字典黑 45J" panose="00020600040101010101" charset="-122"/>
              </a:endParaRPr>
            </a:p>
          </p:txBody>
        </p:sp>
      </p:grpSp>
      <p:sp>
        <p:nvSpPr>
          <p:cNvPr id="15" name="TextBox 15"/>
          <p:cNvSpPr txBox="1"/>
          <p:nvPr/>
        </p:nvSpPr>
        <p:spPr>
          <a:xfrm>
            <a:off x="2336165" y="1409700"/>
            <a:ext cx="13786485" cy="1435735"/>
          </a:xfrm>
          <a:prstGeom prst="rect">
            <a:avLst/>
          </a:prstGeom>
        </p:spPr>
        <p:txBody>
          <a:bodyPr wrap="square" lIns="0" tIns="0" rIns="0" bIns="0" rtlCol="0" anchor="t">
            <a:spAutoFit/>
          </a:bodyPr>
          <a:lstStyle/>
          <a:p>
            <a:pPr algn="ctr">
              <a:lnSpc>
                <a:spcPts val="11200"/>
              </a:lnSpc>
            </a:pPr>
            <a:r>
              <a:rPr lang="en-US" sz="8000" spc="384" dirty="0">
                <a:solidFill>
                  <a:srgbClr val="70ADB2"/>
                </a:solidFill>
              </a:rPr>
              <a:t>Thank you </a:t>
            </a:r>
          </a:p>
        </p:txBody>
      </p:sp>
      <p:sp>
        <p:nvSpPr>
          <p:cNvPr id="16" name="TextBox 16"/>
          <p:cNvSpPr txBox="1"/>
          <p:nvPr/>
        </p:nvSpPr>
        <p:spPr>
          <a:xfrm>
            <a:off x="1852753" y="3259482"/>
            <a:ext cx="14937017" cy="1378585"/>
          </a:xfrm>
          <a:prstGeom prst="rect">
            <a:avLst/>
          </a:prstGeom>
        </p:spPr>
        <p:txBody>
          <a:bodyPr lIns="0" tIns="0" rIns="0" bIns="0" rtlCol="0" anchor="t">
            <a:spAutoFit/>
          </a:bodyPr>
          <a:lstStyle/>
          <a:p>
            <a:pPr algn="ctr">
              <a:lnSpc>
                <a:spcPts val="10750"/>
              </a:lnSpc>
            </a:pPr>
            <a:r>
              <a:rPr lang="en-US" sz="9600" spc="220" dirty="0" err="1">
                <a:solidFill>
                  <a:srgbClr val="0C6980"/>
                </a:solidFill>
                <a:ea typeface="字由点字典黑 75J Bold"/>
              </a:rPr>
              <a:t>感谢</a:t>
            </a:r>
            <a:r>
              <a:rPr lang="zh-CN" altLang="en-US" sz="9600" spc="220" dirty="0">
                <a:solidFill>
                  <a:srgbClr val="0C6980"/>
                </a:solidFill>
                <a:ea typeface="字由点字典黑 75J Bold"/>
              </a:rPr>
              <a:t>您的</a:t>
            </a:r>
            <a:r>
              <a:rPr lang="en-US" sz="9600" spc="220" dirty="0" err="1">
                <a:solidFill>
                  <a:srgbClr val="0C6980"/>
                </a:solidFill>
                <a:ea typeface="字由点字典黑 75J Bold"/>
              </a:rPr>
              <a:t>观看!</a:t>
            </a:r>
            <a:endParaRPr lang="en-US" sz="9600" spc="220" dirty="0">
              <a:solidFill>
                <a:srgbClr val="0C6980"/>
              </a:solidFill>
              <a:ea typeface="字由点字典黑 75J Bold"/>
            </a:endParaRPr>
          </a:p>
        </p:txBody>
      </p:sp>
      <p:grpSp>
        <p:nvGrpSpPr>
          <p:cNvPr id="14" name="Group 5">
            <a:extLst>
              <a:ext uri="{FF2B5EF4-FFF2-40B4-BE49-F238E27FC236}">
                <a16:creationId xmlns:a16="http://schemas.microsoft.com/office/drawing/2014/main" id="{4B16E97E-6E8E-0053-F065-30C165A113C6}"/>
              </a:ext>
            </a:extLst>
          </p:cNvPr>
          <p:cNvGrpSpPr/>
          <p:nvPr/>
        </p:nvGrpSpPr>
        <p:grpSpPr>
          <a:xfrm>
            <a:off x="7848600" y="7198213"/>
            <a:ext cx="9993655" cy="1483908"/>
            <a:chOff x="0" y="-74311"/>
            <a:chExt cx="4562004" cy="2240524"/>
          </a:xfrm>
        </p:grpSpPr>
        <p:grpSp>
          <p:nvGrpSpPr>
            <p:cNvPr id="17" name="Group 6">
              <a:extLst>
                <a:ext uri="{FF2B5EF4-FFF2-40B4-BE49-F238E27FC236}">
                  <a16:creationId xmlns:a16="http://schemas.microsoft.com/office/drawing/2014/main" id="{9496CA89-5843-7A68-C0F7-CEE3C7917367}"/>
                </a:ext>
              </a:extLst>
            </p:cNvPr>
            <p:cNvGrpSpPr/>
            <p:nvPr/>
          </p:nvGrpSpPr>
          <p:grpSpPr>
            <a:xfrm rot="-10800000">
              <a:off x="0" y="0"/>
              <a:ext cx="4562004" cy="956418"/>
              <a:chOff x="0" y="0"/>
              <a:chExt cx="901137" cy="188922"/>
            </a:xfrm>
          </p:grpSpPr>
          <p:sp>
            <p:nvSpPr>
              <p:cNvPr id="19" name="Freeform 7">
                <a:extLst>
                  <a:ext uri="{FF2B5EF4-FFF2-40B4-BE49-F238E27FC236}">
                    <a16:creationId xmlns:a16="http://schemas.microsoft.com/office/drawing/2014/main" id="{9758B49B-46E8-3D72-AFEC-90B7A2C483A3}"/>
                  </a:ext>
                </a:extLst>
              </p:cNvPr>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20" name="TextBox 8">
                <a:extLst>
                  <a:ext uri="{FF2B5EF4-FFF2-40B4-BE49-F238E27FC236}">
                    <a16:creationId xmlns:a16="http://schemas.microsoft.com/office/drawing/2014/main" id="{CDE6F794-2333-D29C-CBB3-65AF8E8EFDCE}"/>
                  </a:ext>
                </a:extLst>
              </p:cNvPr>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8" name="TextBox 9">
              <a:extLst>
                <a:ext uri="{FF2B5EF4-FFF2-40B4-BE49-F238E27FC236}">
                  <a16:creationId xmlns:a16="http://schemas.microsoft.com/office/drawing/2014/main" id="{2C118CD3-C71B-FB87-991F-D07310A77C8B}"/>
                </a:ext>
              </a:extLst>
            </p:cNvPr>
            <p:cNvSpPr txBox="1"/>
            <p:nvPr/>
          </p:nvSpPr>
          <p:spPr>
            <a:xfrm>
              <a:off x="224326" y="-74311"/>
              <a:ext cx="4113351" cy="2240524"/>
            </a:xfrm>
            <a:prstGeom prst="rect">
              <a:avLst/>
            </a:prstGeom>
          </p:spPr>
          <p:txBody>
            <a:bodyPr lIns="0" tIns="0" rIns="0" bIns="0" rtlCol="0" anchor="t">
              <a:spAutoFit/>
            </a:bodyPr>
            <a:lstStyle/>
            <a:p>
              <a:pPr algn="ctr">
                <a:lnSpc>
                  <a:spcPts val="4480"/>
                </a:lnSpc>
              </a:pPr>
              <a:r>
                <a:rPr lang="zh-CN" altLang="en-US" sz="3200" dirty="0">
                  <a:solidFill>
                    <a:srgbClr val="3B3B3B"/>
                  </a:solidFill>
                  <a:ea typeface="字由点字典黑 45J" panose="00020600040101010101" charset="-122"/>
                </a:rPr>
                <a:t>陈健康、戴玉萁、苑艺怀、谭嘉岷、向杰、欧阳谷</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8" name="Group 8"/>
          <p:cNvGrpSpPr/>
          <p:nvPr/>
        </p:nvGrpSpPr>
        <p:grpSpPr>
          <a:xfrm>
            <a:off x="1600328" y="2510518"/>
            <a:ext cx="1757607" cy="1757607"/>
            <a:chOff x="0" y="0"/>
            <a:chExt cx="2343476" cy="2343476"/>
          </a:xfrm>
          <a:solidFill>
            <a:srgbClr val="B5DAE3"/>
          </a:solidFill>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0" name="TextBox 10"/>
            <p:cNvSpPr txBox="1"/>
            <p:nvPr/>
          </p:nvSpPr>
          <p:spPr>
            <a:xfrm>
              <a:off x="246188" y="835787"/>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2000</a:t>
              </a:r>
              <a:endParaRPr lang="en-US" sz="4400" b="1" dirty="0">
                <a:solidFill>
                  <a:srgbClr val="FFFFFF"/>
                </a:solidFill>
                <a:latin typeface="Aileron Heavy" panose="00000A00000000000000"/>
              </a:endParaRPr>
            </a:p>
          </p:txBody>
        </p:sp>
      </p:grpSp>
      <p:grpSp>
        <p:nvGrpSpPr>
          <p:cNvPr id="11" name="Group 11"/>
          <p:cNvGrpSpPr/>
          <p:nvPr/>
        </p:nvGrpSpPr>
        <p:grpSpPr>
          <a:xfrm>
            <a:off x="5976821" y="2530463"/>
            <a:ext cx="1757607" cy="1757607"/>
            <a:chOff x="0" y="0"/>
            <a:chExt cx="2343476" cy="2343476"/>
          </a:xfrm>
          <a:solidFill>
            <a:srgbClr val="B5DAE3"/>
          </a:solidFill>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3" name="TextBox 13"/>
            <p:cNvSpPr txBox="1"/>
            <p:nvPr/>
          </p:nvSpPr>
          <p:spPr>
            <a:xfrm>
              <a:off x="246188" y="835787"/>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2012</a:t>
              </a:r>
              <a:endParaRPr lang="en-US" sz="4400" b="1" dirty="0">
                <a:solidFill>
                  <a:srgbClr val="FFFFFF"/>
                </a:solidFill>
                <a:latin typeface="Aileron Heavy" panose="00000A00000000000000"/>
              </a:endParaRPr>
            </a:p>
          </p:txBody>
        </p:sp>
      </p:grpSp>
      <p:grpSp>
        <p:nvGrpSpPr>
          <p:cNvPr id="14" name="Group 14"/>
          <p:cNvGrpSpPr/>
          <p:nvPr/>
        </p:nvGrpSpPr>
        <p:grpSpPr>
          <a:xfrm>
            <a:off x="10863550" y="2490652"/>
            <a:ext cx="1757607" cy="1757607"/>
            <a:chOff x="0" y="0"/>
            <a:chExt cx="2343476" cy="2343476"/>
          </a:xfrm>
          <a:solidFill>
            <a:srgbClr val="B5DAE3"/>
          </a:solidFill>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6" name="TextBox 16"/>
            <p:cNvSpPr txBox="1"/>
            <p:nvPr/>
          </p:nvSpPr>
          <p:spPr>
            <a:xfrm>
              <a:off x="246188" y="835787"/>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2014</a:t>
              </a:r>
              <a:endParaRPr lang="en-US" sz="4400" b="1" dirty="0">
                <a:solidFill>
                  <a:srgbClr val="FFFFFF"/>
                </a:solidFill>
                <a:latin typeface="Aileron Heavy" panose="00000A00000000000000"/>
              </a:endParaRPr>
            </a:p>
          </p:txBody>
        </p:sp>
      </p:grpSp>
      <p:pic>
        <p:nvPicPr>
          <p:cNvPr id="26" name="Picture 26"/>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4121005" y="3043347"/>
            <a:ext cx="727850" cy="731842"/>
          </a:xfrm>
          <a:prstGeom prst="rect">
            <a:avLst/>
          </a:prstGeom>
        </p:spPr>
      </p:pic>
      <p:pic>
        <p:nvPicPr>
          <p:cNvPr id="27" name="Picture 27"/>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720662" y="3043347"/>
            <a:ext cx="727850" cy="731842"/>
          </a:xfrm>
          <a:prstGeom prst="rect">
            <a:avLst/>
          </a:prstGeom>
        </p:spPr>
      </p:pic>
      <p:grpSp>
        <p:nvGrpSpPr>
          <p:cNvPr id="35" name="Group 35"/>
          <p:cNvGrpSpPr/>
          <p:nvPr/>
        </p:nvGrpSpPr>
        <p:grpSpPr>
          <a:xfrm>
            <a:off x="473331" y="4397527"/>
            <a:ext cx="4011599" cy="5259328"/>
            <a:chOff x="0" y="-47625"/>
            <a:chExt cx="5348798" cy="7012436"/>
          </a:xfrm>
        </p:grpSpPr>
        <p:sp>
          <p:nvSpPr>
            <p:cNvPr id="36" name="TextBox 36"/>
            <p:cNvSpPr txBox="1"/>
            <p:nvPr/>
          </p:nvSpPr>
          <p:spPr>
            <a:xfrm>
              <a:off x="0" y="-47625"/>
              <a:ext cx="5348798" cy="613159"/>
            </a:xfrm>
            <a:prstGeom prst="rect">
              <a:avLst/>
            </a:prstGeom>
          </p:spPr>
          <p:txBody>
            <a:bodyPr lIns="0" tIns="0" rIns="0" bIns="0" rtlCol="0" anchor="t">
              <a:spAutoFit/>
            </a:bodyPr>
            <a:lstStyle/>
            <a:p>
              <a:pPr algn="ctr">
                <a:lnSpc>
                  <a:spcPts val="3920"/>
                </a:lnSpc>
              </a:pPr>
              <a:r>
                <a:rPr lang="zh-CN" altLang="en-US" sz="2800" dirty="0">
                  <a:solidFill>
                    <a:srgbClr val="3B3B3B"/>
                  </a:solidFill>
                  <a:ea typeface="思源黑体 Bold" panose="020B0600000000000000" charset="-122"/>
                </a:rPr>
                <a:t>传统方法</a:t>
              </a:r>
              <a:endParaRPr lang="en-US" sz="2800" dirty="0">
                <a:solidFill>
                  <a:srgbClr val="3B3B3B"/>
                </a:solidFill>
                <a:ea typeface="思源黑体 Bold" panose="020B0600000000000000" charset="-122"/>
              </a:endParaRPr>
            </a:p>
          </p:txBody>
        </p:sp>
        <p:sp>
          <p:nvSpPr>
            <p:cNvPr id="37" name="TextBox 37"/>
            <p:cNvSpPr txBox="1"/>
            <p:nvPr/>
          </p:nvSpPr>
          <p:spPr>
            <a:xfrm>
              <a:off x="0" y="666507"/>
              <a:ext cx="5348798" cy="6298304"/>
            </a:xfrm>
            <a:prstGeom prst="rect">
              <a:avLst/>
            </a:prstGeom>
          </p:spPr>
          <p:txBody>
            <a:bodyPr lIns="0" tIns="0" rIns="0" bIns="0" rtlCol="0" anchor="t">
              <a:spAutoFit/>
            </a:bodyPr>
            <a:lstStyle/>
            <a:p>
              <a:pPr algn="ctr">
                <a:lnSpc>
                  <a:spcPts val="3060"/>
                </a:lnSpc>
              </a:pPr>
              <a:r>
                <a:rPr lang="zh-CN" altLang="en-US" dirty="0">
                  <a:solidFill>
                    <a:srgbClr val="22232A"/>
                  </a:solidFill>
                  <a:ea typeface="字由点字典黑 45J" panose="00020600040101010101" charset="-122"/>
                  <a:sym typeface="+mn-ea"/>
                </a:rPr>
                <a:t>在深度学习兴起之前，图像分类主要依赖于手工设计的特征提取器和传统机器学习算法。例如，常见的特征包括边缘、纹理等，而支持向量机（</a:t>
              </a:r>
              <a:r>
                <a:rPr lang="en-US" altLang="zh-CN" dirty="0">
                  <a:solidFill>
                    <a:srgbClr val="22232A"/>
                  </a:solidFill>
                  <a:ea typeface="字由点字典黑 45J" panose="00020600040101010101" charset="-122"/>
                  <a:sym typeface="+mn-ea"/>
                </a:rPr>
                <a:t>SVM</a:t>
              </a:r>
              <a:r>
                <a:rPr lang="zh-CN" altLang="en-US" dirty="0">
                  <a:solidFill>
                    <a:srgbClr val="22232A"/>
                  </a:solidFill>
                  <a:ea typeface="字由点字典黑 45J" panose="00020600040101010101" charset="-122"/>
                  <a:sym typeface="+mn-ea"/>
                </a:rPr>
                <a:t>）等分类器用于训练和分类。</a:t>
              </a:r>
              <a:endParaRPr lang="en-US" altLang="zh-CN" dirty="0">
                <a:solidFill>
                  <a:srgbClr val="22232A"/>
                </a:solidFill>
                <a:ea typeface="字由点字典黑 45J" panose="00020600040101010101" charset="-122"/>
                <a:sym typeface="+mn-ea"/>
              </a:endParaRPr>
            </a:p>
            <a:p>
              <a:pPr algn="ctr">
                <a:lnSpc>
                  <a:spcPts val="3060"/>
                </a:lnSpc>
              </a:pPr>
              <a:endParaRPr lang="zh-CN" altLang="en-US" dirty="0">
                <a:solidFill>
                  <a:srgbClr val="22232A"/>
                </a:solidFill>
                <a:ea typeface="字由点字典黑 45J" panose="00020600040101010101" charset="-122"/>
                <a:sym typeface="+mn-ea"/>
              </a:endParaRPr>
            </a:p>
            <a:p>
              <a:pPr algn="ctr">
                <a:lnSpc>
                  <a:spcPts val="3060"/>
                </a:lnSpc>
              </a:pPr>
              <a:r>
                <a:rPr lang="zh-CN" altLang="en-US" dirty="0">
                  <a:solidFill>
                    <a:srgbClr val="22232A"/>
                  </a:solidFill>
                  <a:ea typeface="字由点字典黑 45J" panose="00020600040101010101" charset="-122"/>
                  <a:sym typeface="+mn-ea"/>
                </a:rPr>
                <a:t>优点：相对简单，易于理解和实现；在一些简单任务上性能表现不错。</a:t>
              </a:r>
            </a:p>
            <a:p>
              <a:pPr algn="ctr">
                <a:lnSpc>
                  <a:spcPts val="3060"/>
                </a:lnSpc>
              </a:pPr>
              <a:r>
                <a:rPr lang="zh-CN" altLang="en-US" dirty="0">
                  <a:solidFill>
                    <a:srgbClr val="22232A"/>
                  </a:solidFill>
                  <a:ea typeface="字由点字典黑 45J" panose="00020600040101010101" charset="-122"/>
                  <a:sym typeface="+mn-ea"/>
                </a:rPr>
                <a:t>缺点：需要手动设计特征提取器，对于复杂的任务不具备良好的泛化能力；对于大规模、高维度数据的处理能力有限。</a:t>
              </a:r>
            </a:p>
            <a:p>
              <a:pPr algn="ctr">
                <a:lnSpc>
                  <a:spcPts val="3060"/>
                </a:lnSpc>
              </a:pPr>
              <a:endParaRPr lang="en-US" sz="1800" dirty="0">
                <a:solidFill>
                  <a:srgbClr val="000000"/>
                </a:solidFill>
                <a:ea typeface="思源黑体" panose="020B0500000000000000" charset="-122"/>
              </a:endParaRPr>
            </a:p>
          </p:txBody>
        </p:sp>
      </p:grpSp>
      <p:grpSp>
        <p:nvGrpSpPr>
          <p:cNvPr id="38" name="Group 38"/>
          <p:cNvGrpSpPr/>
          <p:nvPr/>
        </p:nvGrpSpPr>
        <p:grpSpPr>
          <a:xfrm>
            <a:off x="4849824" y="4397527"/>
            <a:ext cx="4011599" cy="6012739"/>
            <a:chOff x="0" y="-47625"/>
            <a:chExt cx="5348798" cy="8016983"/>
          </a:xfrm>
        </p:grpSpPr>
        <p:sp>
          <p:nvSpPr>
            <p:cNvPr id="39" name="TextBox 39"/>
            <p:cNvSpPr txBox="1"/>
            <p:nvPr/>
          </p:nvSpPr>
          <p:spPr>
            <a:xfrm>
              <a:off x="0" y="-47625"/>
              <a:ext cx="5348798" cy="613159"/>
            </a:xfrm>
            <a:prstGeom prst="rect">
              <a:avLst/>
            </a:prstGeom>
          </p:spPr>
          <p:txBody>
            <a:bodyPr lIns="0" tIns="0" rIns="0" bIns="0" rtlCol="0" anchor="t">
              <a:spAutoFit/>
            </a:bodyPr>
            <a:lstStyle/>
            <a:p>
              <a:pPr marL="0" lvl="0" indent="0" algn="ctr">
                <a:lnSpc>
                  <a:spcPts val="3920"/>
                </a:lnSpc>
                <a:spcBef>
                  <a:spcPct val="0"/>
                </a:spcBef>
              </a:pPr>
              <a:r>
                <a:rPr lang="zh-CN" altLang="en-US" sz="2800" u="none" dirty="0">
                  <a:solidFill>
                    <a:srgbClr val="456148"/>
                  </a:solidFill>
                  <a:ea typeface="思源黑体 Bold" panose="020B0600000000000000" charset="-122"/>
                </a:rPr>
                <a:t>卷积神经网络</a:t>
              </a:r>
              <a:endParaRPr lang="en-US" sz="2800" u="none" dirty="0">
                <a:solidFill>
                  <a:srgbClr val="456148"/>
                </a:solidFill>
                <a:ea typeface="思源黑体 Bold" panose="020B0600000000000000" charset="-122"/>
              </a:endParaRPr>
            </a:p>
          </p:txBody>
        </p:sp>
        <p:sp>
          <p:nvSpPr>
            <p:cNvPr id="40" name="TextBox 40"/>
            <p:cNvSpPr txBox="1"/>
            <p:nvPr/>
          </p:nvSpPr>
          <p:spPr>
            <a:xfrm>
              <a:off x="0" y="666507"/>
              <a:ext cx="5348798" cy="7302851"/>
            </a:xfrm>
            <a:prstGeom prst="rect">
              <a:avLst/>
            </a:prstGeom>
          </p:spPr>
          <p:txBody>
            <a:bodyPr lIns="0" tIns="0" rIns="0" bIns="0" rtlCol="0" anchor="t">
              <a:spAutoFit/>
            </a:bodyPr>
            <a:lstStyle/>
            <a:p>
              <a:pPr algn="ctr">
                <a:lnSpc>
                  <a:spcPts val="2400"/>
                </a:lnSpc>
                <a:buClrTx/>
                <a:buSzTx/>
                <a:buFontTx/>
              </a:pPr>
              <a:r>
                <a:rPr lang="en-US" altLang="zh-CN" dirty="0" err="1">
                  <a:solidFill>
                    <a:srgbClr val="22232A"/>
                  </a:solidFill>
                  <a:ea typeface="字由点字典黑 45J" panose="00020600040101010101" charset="-122"/>
                  <a:sym typeface="+mn-ea"/>
                </a:rPr>
                <a:t>AlexNet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的出现标志着卷积神经网络（</a:t>
              </a:r>
              <a:r>
                <a:rPr lang="en-US" altLang="zh-CN" dirty="0">
                  <a:solidFill>
                    <a:srgbClr val="22232A"/>
                  </a:solidFill>
                  <a:ea typeface="字由点字典黑 45J" panose="00020600040101010101" charset="-122"/>
                  <a:sym typeface="+mn-ea"/>
                </a:rPr>
                <a:t>CNN</a:t>
              </a:r>
              <a:r>
                <a:rPr lang="zh-CN" altLang="en-US" dirty="0">
                  <a:solidFill>
                    <a:srgbClr val="22232A"/>
                  </a:solidFill>
                  <a:ea typeface="字由点字典黑 45J" panose="00020600040101010101" charset="-122"/>
                  <a:sym typeface="+mn-ea"/>
                </a:rPr>
                <a:t>）在图像分类任务上的突破。在</a:t>
              </a:r>
              <a:r>
                <a:rPr lang="en-US" altLang="zh-CN" dirty="0">
                  <a:solidFill>
                    <a:srgbClr val="22232A"/>
                  </a:solidFill>
                  <a:ea typeface="字由点字典黑 45J" panose="00020600040101010101" charset="-122"/>
                  <a:sym typeface="+mn-ea"/>
                </a:rPr>
                <a:t>2012</a:t>
              </a:r>
              <a:r>
                <a:rPr lang="zh-CN" altLang="en-US" dirty="0">
                  <a:solidFill>
                    <a:srgbClr val="22232A"/>
                  </a:solidFill>
                  <a:ea typeface="字由点字典黑 45J" panose="00020600040101010101" charset="-122"/>
                  <a:sym typeface="+mn-ea"/>
                </a:rPr>
                <a:t>年的</a:t>
              </a:r>
              <a:r>
                <a:rPr lang="en-US" altLang="zh-CN" dirty="0">
                  <a:solidFill>
                    <a:srgbClr val="22232A"/>
                  </a:solidFill>
                  <a:ea typeface="字由点字典黑 45J" panose="00020600040101010101" charset="-122"/>
                  <a:sym typeface="+mn-ea"/>
                </a:rPr>
                <a:t>ImageNet</a:t>
              </a:r>
              <a:r>
                <a:rPr lang="zh-CN" altLang="en-US" dirty="0">
                  <a:solidFill>
                    <a:srgbClr val="22232A"/>
                  </a:solidFill>
                  <a:ea typeface="字由点字典黑 45J" panose="00020600040101010101" charset="-122"/>
                  <a:sym typeface="+mn-ea"/>
                </a:rPr>
                <a:t>大规模视觉识别比赛（</a:t>
              </a:r>
              <a:r>
                <a:rPr lang="en-US" altLang="zh-CN" dirty="0">
                  <a:solidFill>
                    <a:srgbClr val="22232A"/>
                  </a:solidFill>
                  <a:ea typeface="字由点字典黑 45J" panose="00020600040101010101" charset="-122"/>
                  <a:sym typeface="+mn-ea"/>
                </a:rPr>
                <a:t>ILSVRC</a:t>
              </a:r>
              <a:r>
                <a:rPr lang="zh-CN" altLang="en-US" dirty="0">
                  <a:solidFill>
                    <a:srgbClr val="22232A"/>
                  </a:solidFill>
                  <a:ea typeface="字由点字典黑 45J" panose="00020600040101010101" charset="-122"/>
                  <a:sym typeface="+mn-ea"/>
                </a:rPr>
                <a:t>）上，</a:t>
              </a:r>
              <a:r>
                <a:rPr lang="en-US" altLang="zh-CN" dirty="0" err="1">
                  <a:solidFill>
                    <a:srgbClr val="22232A"/>
                  </a:solidFill>
                  <a:ea typeface="字由点字典黑 45J" panose="00020600040101010101" charset="-122"/>
                  <a:sym typeface="+mn-ea"/>
                </a:rPr>
                <a:t>AlexNet</a:t>
              </a:r>
              <a:r>
                <a:rPr lang="zh-CN" altLang="en-US" dirty="0">
                  <a:solidFill>
                    <a:srgbClr val="22232A"/>
                  </a:solidFill>
                  <a:ea typeface="字由点字典黑 45J" panose="00020600040101010101" charset="-122"/>
                  <a:sym typeface="+mn-ea"/>
                </a:rPr>
                <a:t>取得了显著的胜利，成功地利用深层卷积结构学习到更高级别的特征表示。该网络结构的成功启示了后续更深层次的网络设计。</a:t>
              </a:r>
              <a:endParaRPr lang="en-US" altLang="zh-CN" dirty="0">
                <a:solidFill>
                  <a:srgbClr val="22232A"/>
                </a:solidFill>
                <a:ea typeface="字由点字典黑 45J" panose="00020600040101010101" charset="-122"/>
                <a:sym typeface="+mn-ea"/>
              </a:endParaRPr>
            </a:p>
            <a:p>
              <a:pPr algn="ctr">
                <a:lnSpc>
                  <a:spcPts val="2400"/>
                </a:lnSpc>
                <a:buClrTx/>
                <a:buSzTx/>
                <a:buFontTx/>
              </a:pPr>
              <a:endParaRPr lang="zh-CN" altLang="en-US" dirty="0">
                <a:solidFill>
                  <a:srgbClr val="22232A"/>
                </a:solidFill>
                <a:ea typeface="字由点字典黑 45J" panose="00020600040101010101" charset="-122"/>
                <a:sym typeface="+mn-ea"/>
              </a:endParaRPr>
            </a:p>
            <a:p>
              <a:pPr algn="ctr">
                <a:lnSpc>
                  <a:spcPts val="2400"/>
                </a:lnSpc>
                <a:buClrTx/>
                <a:buSzTx/>
                <a:buFontTx/>
              </a:pPr>
              <a:r>
                <a:rPr lang="zh-CN" altLang="en-US" dirty="0">
                  <a:solidFill>
                    <a:srgbClr val="22232A"/>
                  </a:solidFill>
                  <a:ea typeface="字由点字典黑 45J" panose="00020600040101010101" charset="-122"/>
                  <a:sym typeface="+mn-ea"/>
                </a:rPr>
                <a:t>优点：通过卷积层学习到的特征更具抽象性，对图像的局部和全局结构都有较好的捕捉能力；高度参数共享减少了网络参数的数量，有助于训练深层网络。</a:t>
              </a:r>
            </a:p>
            <a:p>
              <a:pPr algn="ctr">
                <a:lnSpc>
                  <a:spcPts val="2400"/>
                </a:lnSpc>
                <a:buClrTx/>
                <a:buSzTx/>
                <a:buFontTx/>
              </a:pPr>
              <a:r>
                <a:rPr lang="zh-CN" altLang="en-US" dirty="0">
                  <a:solidFill>
                    <a:srgbClr val="22232A"/>
                  </a:solidFill>
                  <a:ea typeface="字由点字典黑 45J" panose="00020600040101010101" charset="-122"/>
                  <a:sym typeface="+mn-ea"/>
                </a:rPr>
                <a:t>缺点：训练深度网络可能面临梯度消失和梯度爆炸的问题；对于一些复杂任务，需要大量的数据进行训练。</a:t>
              </a:r>
            </a:p>
            <a:p>
              <a:pPr algn="ctr">
                <a:lnSpc>
                  <a:spcPts val="3600"/>
                </a:lnSpc>
                <a:buClrTx/>
                <a:buSzTx/>
                <a:buFontTx/>
              </a:pPr>
              <a:endParaRPr lang="zh-CN" altLang="en-US" dirty="0">
                <a:solidFill>
                  <a:srgbClr val="22232A"/>
                </a:solidFill>
                <a:ea typeface="字由点字典黑 45J" panose="00020600040101010101" charset="-122"/>
                <a:sym typeface="+mn-ea"/>
              </a:endParaRPr>
            </a:p>
            <a:p>
              <a:pPr algn="ctr">
                <a:lnSpc>
                  <a:spcPts val="3600"/>
                </a:lnSpc>
                <a:buClrTx/>
                <a:buSzTx/>
                <a:buFontTx/>
              </a:pPr>
              <a:endParaRPr lang="en-US" sz="1800" u="none" dirty="0">
                <a:solidFill>
                  <a:srgbClr val="000000"/>
                </a:solidFill>
                <a:ea typeface="思源黑体" panose="020B0500000000000000" charset="-122"/>
              </a:endParaRPr>
            </a:p>
          </p:txBody>
        </p:sp>
      </p:grpSp>
      <p:grpSp>
        <p:nvGrpSpPr>
          <p:cNvPr id="41" name="Group 41"/>
          <p:cNvGrpSpPr/>
          <p:nvPr/>
        </p:nvGrpSpPr>
        <p:grpSpPr>
          <a:xfrm>
            <a:off x="9485046" y="4397527"/>
            <a:ext cx="4011599" cy="5656873"/>
            <a:chOff x="0" y="-47625"/>
            <a:chExt cx="5348798" cy="7542496"/>
          </a:xfrm>
        </p:grpSpPr>
        <p:sp>
          <p:nvSpPr>
            <p:cNvPr id="42" name="TextBox 42"/>
            <p:cNvSpPr txBox="1"/>
            <p:nvPr/>
          </p:nvSpPr>
          <p:spPr>
            <a:xfrm>
              <a:off x="0" y="-47625"/>
              <a:ext cx="5348798" cy="613159"/>
            </a:xfrm>
            <a:prstGeom prst="rect">
              <a:avLst/>
            </a:prstGeom>
          </p:spPr>
          <p:txBody>
            <a:bodyPr lIns="0" tIns="0" rIns="0" bIns="0" rtlCol="0" anchor="t">
              <a:spAutoFit/>
            </a:bodyPr>
            <a:lstStyle/>
            <a:p>
              <a:pPr marL="0" lvl="0" indent="0" algn="ctr">
                <a:lnSpc>
                  <a:spcPts val="3920"/>
                </a:lnSpc>
                <a:spcBef>
                  <a:spcPct val="0"/>
                </a:spcBef>
              </a:pPr>
              <a:r>
                <a:rPr lang="zh-CN" altLang="en-US" sz="2800" u="none" dirty="0">
                  <a:solidFill>
                    <a:srgbClr val="456148"/>
                  </a:solidFill>
                  <a:ea typeface="思源黑体 Bold" panose="020B0600000000000000" charset="-122"/>
                </a:rPr>
                <a:t>深度网络</a:t>
              </a:r>
              <a:endParaRPr lang="en-US" sz="2800" u="none" dirty="0">
                <a:solidFill>
                  <a:srgbClr val="456148"/>
                </a:solidFill>
                <a:ea typeface="思源黑体 Bold" panose="020B0600000000000000" charset="-122"/>
              </a:endParaRPr>
            </a:p>
          </p:txBody>
        </p:sp>
        <p:sp>
          <p:nvSpPr>
            <p:cNvPr id="43" name="TextBox 43"/>
            <p:cNvSpPr txBox="1"/>
            <p:nvPr/>
          </p:nvSpPr>
          <p:spPr>
            <a:xfrm>
              <a:off x="0" y="666507"/>
              <a:ext cx="5348798" cy="6828364"/>
            </a:xfrm>
            <a:prstGeom prst="rect">
              <a:avLst/>
            </a:prstGeom>
          </p:spPr>
          <p:txBody>
            <a:bodyPr lIns="0" tIns="0" rIns="0" bIns="0" rtlCol="0" anchor="t">
              <a:spAutoFit/>
            </a:bodyPr>
            <a:lstStyle/>
            <a:p>
              <a:pPr algn="ctr">
                <a:lnSpc>
                  <a:spcPts val="3060"/>
                </a:lnSpc>
              </a:pPr>
              <a:r>
                <a:rPr lang="en-US" altLang="zh-CN" dirty="0" err="1">
                  <a:solidFill>
                    <a:srgbClr val="22232A"/>
                  </a:solidFill>
                  <a:ea typeface="字由点字典黑 45J" panose="00020600040101010101" charset="-122"/>
                  <a:sym typeface="+mn-ea"/>
                </a:rPr>
                <a:t>VGGNet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和 </a:t>
              </a:r>
              <a:r>
                <a:rPr lang="en-US" altLang="zh-CN" dirty="0" err="1">
                  <a:solidFill>
                    <a:srgbClr val="22232A"/>
                  </a:solidFill>
                  <a:ea typeface="字由点字典黑 45J" panose="00020600040101010101" charset="-122"/>
                  <a:sym typeface="+mn-ea"/>
                </a:rPr>
                <a:t>GoogLeNet</a:t>
              </a:r>
              <a:r>
                <a:rPr lang="zh-CN" altLang="en-US" dirty="0">
                  <a:solidFill>
                    <a:srgbClr val="22232A"/>
                  </a:solidFill>
                  <a:ea typeface="字由点字典黑 45J" panose="00020600040101010101" charset="-122"/>
                  <a:sym typeface="+mn-ea"/>
                </a:rPr>
                <a:t>（</a:t>
              </a:r>
              <a:r>
                <a:rPr lang="en-US" altLang="zh-CN" dirty="0">
                  <a:solidFill>
                    <a:srgbClr val="22232A"/>
                  </a:solidFill>
                  <a:ea typeface="字由点字典黑 45J" panose="00020600040101010101" charset="-122"/>
                  <a:sym typeface="+mn-ea"/>
                </a:rPr>
                <a:t>Inception</a:t>
              </a:r>
              <a:r>
                <a:rPr lang="zh-CN" altLang="en-US" dirty="0">
                  <a:solidFill>
                    <a:srgbClr val="22232A"/>
                  </a:solidFill>
                  <a:ea typeface="字由点字典黑 45J" panose="00020600040101010101" charset="-122"/>
                  <a:sym typeface="+mn-ea"/>
                </a:rPr>
                <a:t>）在</a:t>
              </a:r>
              <a:r>
                <a:rPr lang="en-US" altLang="zh-CN" dirty="0">
                  <a:solidFill>
                    <a:srgbClr val="22232A"/>
                  </a:solidFill>
                  <a:ea typeface="字由点字典黑 45J" panose="00020600040101010101" charset="-122"/>
                  <a:sym typeface="+mn-ea"/>
                </a:rPr>
                <a:t>2014</a:t>
              </a:r>
              <a:r>
                <a:rPr lang="zh-CN" altLang="en-US" dirty="0">
                  <a:solidFill>
                    <a:srgbClr val="22232A"/>
                  </a:solidFill>
                  <a:ea typeface="字由点字典黑 45J" panose="00020600040101010101" charset="-122"/>
                  <a:sym typeface="+mn-ea"/>
                </a:rPr>
                <a:t>年相继提出。</a:t>
              </a:r>
              <a:r>
                <a:rPr lang="en-US" altLang="zh-CN" dirty="0" err="1">
                  <a:solidFill>
                    <a:srgbClr val="22232A"/>
                  </a:solidFill>
                  <a:ea typeface="字由点字典黑 45J" panose="00020600040101010101" charset="-122"/>
                  <a:sym typeface="+mn-ea"/>
                </a:rPr>
                <a:t>VGGNet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通过增加网络深度，并使用小尺寸卷积核的设计，提高了模型性能。</a:t>
              </a:r>
              <a:r>
                <a:rPr lang="en-US" altLang="zh-CN" dirty="0" err="1">
                  <a:solidFill>
                    <a:srgbClr val="22232A"/>
                  </a:solidFill>
                  <a:ea typeface="字由点字典黑 45J" panose="00020600040101010101" charset="-122"/>
                  <a:sym typeface="+mn-ea"/>
                </a:rPr>
                <a:t>GoogLeNet</a:t>
              </a:r>
              <a:r>
                <a:rPr lang="zh-CN" altLang="en-US" dirty="0">
                  <a:solidFill>
                    <a:srgbClr val="22232A"/>
                  </a:solidFill>
                  <a:ea typeface="字由点字典黑 45J" panose="00020600040101010101" charset="-122"/>
                  <a:sym typeface="+mn-ea"/>
                </a:rPr>
                <a:t>引入了</a:t>
              </a:r>
              <a:r>
                <a:rPr lang="en-US" altLang="zh-CN" dirty="0">
                  <a:solidFill>
                    <a:srgbClr val="22232A"/>
                  </a:solidFill>
                  <a:ea typeface="字由点字典黑 45J" panose="00020600040101010101" charset="-122"/>
                  <a:sym typeface="+mn-ea"/>
                </a:rPr>
                <a:t>Inception</a:t>
              </a:r>
              <a:r>
                <a:rPr lang="zh-CN" altLang="en-US" dirty="0">
                  <a:solidFill>
                    <a:srgbClr val="22232A"/>
                  </a:solidFill>
                  <a:ea typeface="字由点字典黑 45J" panose="00020600040101010101" charset="-122"/>
                  <a:sym typeface="+mn-ea"/>
                </a:rPr>
                <a:t>模块，通过并行使用不同大小的卷积核和池化操作，显著减少了参数数量。</a:t>
              </a:r>
            </a:p>
            <a:p>
              <a:pPr algn="ctr">
                <a:lnSpc>
                  <a:spcPts val="3060"/>
                </a:lnSpc>
              </a:pPr>
              <a:r>
                <a:rPr lang="zh-CN" altLang="en-US" dirty="0">
                  <a:solidFill>
                    <a:srgbClr val="22232A"/>
                  </a:solidFill>
                  <a:ea typeface="字由点字典黑 45J" panose="00020600040101010101" charset="-122"/>
                  <a:sym typeface="+mn-ea"/>
                </a:rPr>
                <a:t>优点：进一步提高了模型性能，允许更深层次的网络结构；设计上的简单性使得网络更易理解和调整。</a:t>
              </a:r>
            </a:p>
            <a:p>
              <a:pPr algn="ctr">
                <a:lnSpc>
                  <a:spcPts val="3060"/>
                </a:lnSpc>
              </a:pPr>
              <a:r>
                <a:rPr lang="zh-CN" altLang="en-US" dirty="0">
                  <a:solidFill>
                    <a:srgbClr val="22232A"/>
                  </a:solidFill>
                  <a:ea typeface="字由点字典黑 45J" panose="00020600040101010101" charset="-122"/>
                  <a:sym typeface="+mn-ea"/>
                </a:rPr>
                <a:t>缺点：仍然没有解决可能面临梯度消失和梯度爆炸的问题。</a:t>
              </a:r>
            </a:p>
            <a:p>
              <a:pPr algn="ctr">
                <a:lnSpc>
                  <a:spcPts val="3060"/>
                </a:lnSpc>
              </a:pPr>
              <a:endParaRPr lang="en-US" sz="1800" u="none" dirty="0">
                <a:solidFill>
                  <a:srgbClr val="000000"/>
                </a:solidFill>
                <a:ea typeface="思源黑体" panose="020B0500000000000000" charset="-122"/>
              </a:endParaRPr>
            </a:p>
          </p:txBody>
        </p:sp>
      </p:grpSp>
      <p:grpSp>
        <p:nvGrpSpPr>
          <p:cNvPr id="50" name="Group 2"/>
          <p:cNvGrpSpPr/>
          <p:nvPr/>
        </p:nvGrpSpPr>
        <p:grpSpPr>
          <a:xfrm>
            <a:off x="-1796415" y="876935"/>
            <a:ext cx="8551094" cy="1146175"/>
            <a:chOff x="0" y="0"/>
            <a:chExt cx="1760215" cy="406400"/>
          </a:xfrm>
        </p:grpSpPr>
        <p:sp>
          <p:nvSpPr>
            <p:cNvPr id="51"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2"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3" name="TextBox 5"/>
          <p:cNvSpPr txBox="1"/>
          <p:nvPr/>
        </p:nvSpPr>
        <p:spPr>
          <a:xfrm>
            <a:off x="428625" y="1100455"/>
            <a:ext cx="4380186" cy="644664"/>
          </a:xfrm>
          <a:prstGeom prst="rect">
            <a:avLst/>
          </a:prstGeom>
        </p:spPr>
        <p:txBody>
          <a:bodyPr wrap="square"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深度学习发展历程</a:t>
            </a:r>
          </a:p>
        </p:txBody>
      </p:sp>
      <p:pic>
        <p:nvPicPr>
          <p:cNvPr id="2" name="Picture 27">
            <a:extLst>
              <a:ext uri="{FF2B5EF4-FFF2-40B4-BE49-F238E27FC236}">
                <a16:creationId xmlns:a16="http://schemas.microsoft.com/office/drawing/2014/main" id="{ED91006B-62A0-C512-9566-0A79BBA126BE}"/>
              </a:ext>
            </a:extLst>
          </p:cNvPr>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672270" y="3055482"/>
            <a:ext cx="727850" cy="731842"/>
          </a:xfrm>
          <a:prstGeom prst="rect">
            <a:avLst/>
          </a:prstGeom>
        </p:spPr>
      </p:pic>
      <p:grpSp>
        <p:nvGrpSpPr>
          <p:cNvPr id="3" name="Group 14">
            <a:extLst>
              <a:ext uri="{FF2B5EF4-FFF2-40B4-BE49-F238E27FC236}">
                <a16:creationId xmlns:a16="http://schemas.microsoft.com/office/drawing/2014/main" id="{0A291112-CF75-C060-677C-9699A3FDC23D}"/>
              </a:ext>
            </a:extLst>
          </p:cNvPr>
          <p:cNvGrpSpPr/>
          <p:nvPr/>
        </p:nvGrpSpPr>
        <p:grpSpPr>
          <a:xfrm>
            <a:off x="15240043" y="2469220"/>
            <a:ext cx="1757607" cy="1757607"/>
            <a:chOff x="-145919" y="-13917"/>
            <a:chExt cx="2343476" cy="2343476"/>
          </a:xfrm>
          <a:solidFill>
            <a:srgbClr val="B5DAE3"/>
          </a:solidFill>
        </p:grpSpPr>
        <p:pic>
          <p:nvPicPr>
            <p:cNvPr id="4" name="Picture 15">
              <a:extLst>
                <a:ext uri="{FF2B5EF4-FFF2-40B4-BE49-F238E27FC236}">
                  <a16:creationId xmlns:a16="http://schemas.microsoft.com/office/drawing/2014/main" id="{0ABD1A32-4EEF-5E7F-A13C-334BD57DB4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919" y="-13917"/>
              <a:ext cx="2343476" cy="2343476"/>
            </a:xfrm>
            <a:prstGeom prst="rect">
              <a:avLst/>
            </a:prstGeom>
          </p:spPr>
        </p:pic>
        <p:sp>
          <p:nvSpPr>
            <p:cNvPr id="5" name="TextBox 16">
              <a:extLst>
                <a:ext uri="{FF2B5EF4-FFF2-40B4-BE49-F238E27FC236}">
                  <a16:creationId xmlns:a16="http://schemas.microsoft.com/office/drawing/2014/main" id="{2BFDD40E-8F69-22E6-01BE-C96DF4A1EE8F}"/>
                </a:ext>
              </a:extLst>
            </p:cNvPr>
            <p:cNvSpPr txBox="1"/>
            <p:nvPr/>
          </p:nvSpPr>
          <p:spPr>
            <a:xfrm>
              <a:off x="135668" y="767766"/>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2015</a:t>
              </a:r>
              <a:endParaRPr lang="en-US" sz="4400" b="1" dirty="0">
                <a:solidFill>
                  <a:srgbClr val="FFFFFF"/>
                </a:solidFill>
                <a:latin typeface="Aileron Heavy" panose="00000A00000000000000"/>
              </a:endParaRPr>
            </a:p>
          </p:txBody>
        </p:sp>
      </p:grpSp>
      <p:grpSp>
        <p:nvGrpSpPr>
          <p:cNvPr id="6" name="Group 41">
            <a:extLst>
              <a:ext uri="{FF2B5EF4-FFF2-40B4-BE49-F238E27FC236}">
                <a16:creationId xmlns:a16="http://schemas.microsoft.com/office/drawing/2014/main" id="{FDCCB021-C5F9-39D1-F573-DA49F9266EB5}"/>
              </a:ext>
            </a:extLst>
          </p:cNvPr>
          <p:cNvGrpSpPr/>
          <p:nvPr/>
        </p:nvGrpSpPr>
        <p:grpSpPr>
          <a:xfrm>
            <a:off x="14036195" y="4397527"/>
            <a:ext cx="4011599" cy="5656873"/>
            <a:chOff x="0" y="-47625"/>
            <a:chExt cx="5348798" cy="7542497"/>
          </a:xfrm>
        </p:grpSpPr>
        <p:sp>
          <p:nvSpPr>
            <p:cNvPr id="7" name="TextBox 42">
              <a:extLst>
                <a:ext uri="{FF2B5EF4-FFF2-40B4-BE49-F238E27FC236}">
                  <a16:creationId xmlns:a16="http://schemas.microsoft.com/office/drawing/2014/main" id="{C44DAAD0-2037-3E5A-CBAC-75D4A575F0A6}"/>
                </a:ext>
              </a:extLst>
            </p:cNvPr>
            <p:cNvSpPr txBox="1"/>
            <p:nvPr/>
          </p:nvSpPr>
          <p:spPr>
            <a:xfrm>
              <a:off x="0" y="-47625"/>
              <a:ext cx="5348798" cy="613159"/>
            </a:xfrm>
            <a:prstGeom prst="rect">
              <a:avLst/>
            </a:prstGeom>
          </p:spPr>
          <p:txBody>
            <a:bodyPr lIns="0" tIns="0" rIns="0" bIns="0" rtlCol="0" anchor="t">
              <a:spAutoFit/>
            </a:bodyPr>
            <a:lstStyle/>
            <a:p>
              <a:pPr marL="0" lvl="0" indent="0" algn="ctr">
                <a:lnSpc>
                  <a:spcPts val="3920"/>
                </a:lnSpc>
                <a:spcBef>
                  <a:spcPct val="0"/>
                </a:spcBef>
              </a:pPr>
              <a:r>
                <a:rPr lang="zh-CN" altLang="en-US" sz="2800" u="none" dirty="0">
                  <a:solidFill>
                    <a:srgbClr val="456148"/>
                  </a:solidFill>
                  <a:ea typeface="思源黑体 Bold" panose="020B0600000000000000" charset="-122"/>
                </a:rPr>
                <a:t>残差网络（</a:t>
              </a:r>
              <a:r>
                <a:rPr lang="en-US" altLang="zh-CN" sz="2800" u="none" dirty="0" err="1">
                  <a:solidFill>
                    <a:srgbClr val="456148"/>
                  </a:solidFill>
                  <a:ea typeface="思源黑体 Bold" panose="020B0600000000000000" charset="-122"/>
                </a:rPr>
                <a:t>ResNet</a:t>
              </a:r>
              <a:r>
                <a:rPr lang="zh-CN" altLang="en-US" sz="2800" u="none" dirty="0">
                  <a:solidFill>
                    <a:srgbClr val="456148"/>
                  </a:solidFill>
                  <a:ea typeface="思源黑体 Bold" panose="020B0600000000000000" charset="-122"/>
                </a:rPr>
                <a:t>）</a:t>
              </a:r>
              <a:endParaRPr lang="en-US" sz="2800" u="none" dirty="0">
                <a:solidFill>
                  <a:srgbClr val="456148"/>
                </a:solidFill>
                <a:ea typeface="思源黑体 Bold" panose="020B0600000000000000" charset="-122"/>
              </a:endParaRPr>
            </a:p>
          </p:txBody>
        </p:sp>
        <p:sp>
          <p:nvSpPr>
            <p:cNvPr id="33" name="TextBox 43">
              <a:extLst>
                <a:ext uri="{FF2B5EF4-FFF2-40B4-BE49-F238E27FC236}">
                  <a16:creationId xmlns:a16="http://schemas.microsoft.com/office/drawing/2014/main" id="{7F293F3C-93B1-4E32-C6BE-B916311B2490}"/>
                </a:ext>
              </a:extLst>
            </p:cNvPr>
            <p:cNvSpPr txBox="1"/>
            <p:nvPr/>
          </p:nvSpPr>
          <p:spPr>
            <a:xfrm>
              <a:off x="0" y="666507"/>
              <a:ext cx="5348798" cy="6828365"/>
            </a:xfrm>
            <a:prstGeom prst="rect">
              <a:avLst/>
            </a:prstGeom>
          </p:spPr>
          <p:txBody>
            <a:bodyPr lIns="0" tIns="0" rIns="0" bIns="0" rtlCol="0" anchor="t">
              <a:spAutoFit/>
            </a:bodyPr>
            <a:lstStyle/>
            <a:p>
              <a:pPr algn="ctr">
                <a:lnSpc>
                  <a:spcPts val="3060"/>
                </a:lnSpc>
              </a:pPr>
              <a:r>
                <a:rPr lang="en-US" altLang="zh-CN" dirty="0" err="1">
                  <a:solidFill>
                    <a:srgbClr val="22232A"/>
                  </a:solidFill>
                  <a:ea typeface="字由点字典黑 45J" panose="00020600040101010101" charset="-122"/>
                  <a:sym typeface="+mn-ea"/>
                </a:rPr>
                <a:t>ResNet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引入了残差学习框架，通过引入跳跃连接（</a:t>
              </a:r>
              <a:r>
                <a:rPr lang="en-US" altLang="zh-CN" dirty="0">
                  <a:solidFill>
                    <a:srgbClr val="22232A"/>
                  </a:solidFill>
                  <a:ea typeface="字由点字典黑 45J" panose="00020600040101010101" charset="-122"/>
                  <a:sym typeface="+mn-ea"/>
                </a:rPr>
                <a:t>skip connections</a:t>
              </a:r>
              <a:r>
                <a:rPr lang="zh-CN" altLang="en-US" dirty="0">
                  <a:solidFill>
                    <a:srgbClr val="22232A"/>
                  </a:solidFill>
                  <a:ea typeface="字由点字典黑 45J" panose="00020600040101010101" charset="-122"/>
                  <a:sym typeface="+mn-ea"/>
                </a:rPr>
                <a:t>）来解决深度神经网络中的梯度消失问题。</a:t>
              </a:r>
              <a:r>
                <a:rPr lang="en-US" altLang="zh-CN" dirty="0" err="1">
                  <a:solidFill>
                    <a:srgbClr val="22232A"/>
                  </a:solidFill>
                  <a:ea typeface="字由点字典黑 45J" panose="00020600040101010101" charset="-122"/>
                  <a:sym typeface="+mn-ea"/>
                </a:rPr>
                <a:t>ResNet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的设计允许网络堆叠更多的层次，使得训练非常深的网络变得更加可行。这一思想对于训练深层次网络的可行性产生了深远的影响。</a:t>
              </a:r>
            </a:p>
            <a:p>
              <a:pPr algn="ctr">
                <a:lnSpc>
                  <a:spcPts val="3060"/>
                </a:lnSpc>
              </a:pPr>
              <a:r>
                <a:rPr lang="zh-CN" altLang="en-US" dirty="0">
                  <a:solidFill>
                    <a:srgbClr val="22232A"/>
                  </a:solidFill>
                  <a:ea typeface="字由点字典黑 45J" panose="00020600040101010101" charset="-122"/>
                  <a:sym typeface="+mn-ea"/>
                </a:rPr>
                <a:t>优点：通过引入残差学习框架解决了梯度消失问题，允许训练更深层次的网络；更容易优化，训练过程更加稳定。</a:t>
              </a:r>
            </a:p>
            <a:p>
              <a:pPr algn="ctr">
                <a:lnSpc>
                  <a:spcPts val="3060"/>
                </a:lnSpc>
              </a:pPr>
              <a:r>
                <a:rPr lang="zh-CN" altLang="en-US" dirty="0">
                  <a:solidFill>
                    <a:srgbClr val="22232A"/>
                  </a:solidFill>
                  <a:ea typeface="字由点字典黑 45J" panose="00020600040101010101" charset="-122"/>
                  <a:sym typeface="+mn-ea"/>
                </a:rPr>
                <a:t>缺点：网络结构相对复杂，增加了一定的计算成本。</a:t>
              </a:r>
            </a:p>
            <a:p>
              <a:pPr algn="ctr">
                <a:lnSpc>
                  <a:spcPts val="3060"/>
                </a:lnSpc>
              </a:pPr>
              <a:endParaRPr lang="en-US" sz="1800" u="none" dirty="0">
                <a:solidFill>
                  <a:srgbClr val="000000"/>
                </a:solidFill>
                <a:ea typeface="思源黑体" panose="020B0500000000000000"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00328" y="2510518"/>
            <a:ext cx="1757607" cy="1757607"/>
            <a:chOff x="0" y="0"/>
            <a:chExt cx="2343476" cy="2343476"/>
          </a:xfrm>
          <a:solidFill>
            <a:srgbClr val="B5DAE3"/>
          </a:solidFill>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0" name="TextBox 10"/>
            <p:cNvSpPr txBox="1"/>
            <p:nvPr/>
          </p:nvSpPr>
          <p:spPr>
            <a:xfrm>
              <a:off x="246188" y="835787"/>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2017</a:t>
              </a:r>
              <a:endParaRPr lang="en-US" sz="4400" b="1" dirty="0">
                <a:solidFill>
                  <a:srgbClr val="FFFFFF"/>
                </a:solidFill>
                <a:latin typeface="Aileron Heavy" panose="00000A00000000000000"/>
              </a:endParaRPr>
            </a:p>
          </p:txBody>
        </p:sp>
      </p:grpSp>
      <p:grpSp>
        <p:nvGrpSpPr>
          <p:cNvPr id="11" name="Group 11"/>
          <p:cNvGrpSpPr/>
          <p:nvPr/>
        </p:nvGrpSpPr>
        <p:grpSpPr>
          <a:xfrm>
            <a:off x="8356488" y="2520581"/>
            <a:ext cx="1757607" cy="1757607"/>
            <a:chOff x="0" y="0"/>
            <a:chExt cx="2343476" cy="2343476"/>
          </a:xfrm>
          <a:solidFill>
            <a:srgbClr val="B5DAE3"/>
          </a:solidFill>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3" name="TextBox 13"/>
            <p:cNvSpPr txBox="1"/>
            <p:nvPr/>
          </p:nvSpPr>
          <p:spPr>
            <a:xfrm>
              <a:off x="246188" y="835787"/>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2020</a:t>
              </a:r>
              <a:endParaRPr lang="en-US" sz="4400" b="1" dirty="0">
                <a:solidFill>
                  <a:srgbClr val="FFFFFF"/>
                </a:solidFill>
                <a:latin typeface="Aileron Heavy" panose="00000A00000000000000"/>
              </a:endParaRPr>
            </a:p>
          </p:txBody>
        </p:sp>
      </p:grpSp>
      <p:grpSp>
        <p:nvGrpSpPr>
          <p:cNvPr id="14" name="Group 14"/>
          <p:cNvGrpSpPr/>
          <p:nvPr/>
        </p:nvGrpSpPr>
        <p:grpSpPr>
          <a:xfrm>
            <a:off x="15087598" y="2530644"/>
            <a:ext cx="1757607" cy="1757607"/>
            <a:chOff x="-3" y="173792"/>
            <a:chExt cx="2343476" cy="2343476"/>
          </a:xfrm>
          <a:solidFill>
            <a:srgbClr val="B5DAE3"/>
          </a:solidFill>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 y="173792"/>
              <a:ext cx="2343476" cy="2343476"/>
            </a:xfrm>
            <a:prstGeom prst="rect">
              <a:avLst/>
            </a:prstGeom>
          </p:spPr>
        </p:pic>
        <p:sp>
          <p:nvSpPr>
            <p:cNvPr id="16" name="TextBox 16"/>
            <p:cNvSpPr txBox="1"/>
            <p:nvPr/>
          </p:nvSpPr>
          <p:spPr>
            <a:xfrm>
              <a:off x="246184" y="969325"/>
              <a:ext cx="1851100" cy="698739"/>
            </a:xfrm>
            <a:prstGeom prst="rect">
              <a:avLst/>
            </a:prstGeom>
            <a:grpFill/>
          </p:spPr>
          <p:txBody>
            <a:bodyPr lIns="0" tIns="0" rIns="0" bIns="0" rtlCol="0" anchor="t">
              <a:spAutoFit/>
            </a:bodyPr>
            <a:lstStyle/>
            <a:p>
              <a:pPr marL="0" lvl="0" indent="0" algn="ctr">
                <a:lnSpc>
                  <a:spcPts val="3925"/>
                </a:lnSpc>
                <a:spcBef>
                  <a:spcPct val="0"/>
                </a:spcBef>
              </a:pPr>
              <a:r>
                <a:rPr lang="en-US" altLang="zh-CN" sz="4400" b="1" dirty="0">
                  <a:solidFill>
                    <a:srgbClr val="FFFFFF"/>
                  </a:solidFill>
                  <a:latin typeface="Aileron Heavy" panose="00000A00000000000000"/>
                </a:rPr>
                <a:t>2021</a:t>
              </a:r>
              <a:endParaRPr lang="en-US" sz="4400" b="1" dirty="0">
                <a:solidFill>
                  <a:srgbClr val="FFFFFF"/>
                </a:solidFill>
                <a:latin typeface="Aileron Heavy" panose="00000A00000000000000"/>
              </a:endParaRPr>
            </a:p>
          </p:txBody>
        </p:sp>
      </p:grpSp>
      <p:pic>
        <p:nvPicPr>
          <p:cNvPr id="26" name="Picture 26"/>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5676989" y="3154564"/>
            <a:ext cx="727850" cy="731842"/>
          </a:xfrm>
          <a:prstGeom prst="rect">
            <a:avLst/>
          </a:prstGeom>
        </p:spPr>
      </p:pic>
      <p:pic>
        <p:nvPicPr>
          <p:cNvPr id="27" name="Picture 27"/>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2954000" y="3137358"/>
            <a:ext cx="727850" cy="731842"/>
          </a:xfrm>
          <a:prstGeom prst="rect">
            <a:avLst/>
          </a:prstGeom>
        </p:spPr>
      </p:pic>
      <p:grpSp>
        <p:nvGrpSpPr>
          <p:cNvPr id="35" name="Group 35"/>
          <p:cNvGrpSpPr/>
          <p:nvPr/>
        </p:nvGrpSpPr>
        <p:grpSpPr>
          <a:xfrm>
            <a:off x="6957356" y="4533097"/>
            <a:ext cx="4555869" cy="5656873"/>
            <a:chOff x="0" y="-47625"/>
            <a:chExt cx="5348798" cy="7542499"/>
          </a:xfrm>
        </p:grpSpPr>
        <p:sp>
          <p:nvSpPr>
            <p:cNvPr id="36" name="TextBox 36"/>
            <p:cNvSpPr txBox="1"/>
            <p:nvPr/>
          </p:nvSpPr>
          <p:spPr>
            <a:xfrm>
              <a:off x="0" y="-47625"/>
              <a:ext cx="5348798" cy="613159"/>
            </a:xfrm>
            <a:prstGeom prst="rect">
              <a:avLst/>
            </a:prstGeom>
          </p:spPr>
          <p:txBody>
            <a:bodyPr lIns="0" tIns="0" rIns="0" bIns="0" rtlCol="0" anchor="t">
              <a:spAutoFit/>
            </a:bodyPr>
            <a:lstStyle/>
            <a:p>
              <a:pPr algn="ctr">
                <a:lnSpc>
                  <a:spcPts val="3920"/>
                </a:lnSpc>
              </a:pPr>
              <a:r>
                <a:rPr lang="en-US" sz="2800" dirty="0">
                  <a:solidFill>
                    <a:srgbClr val="3B3B3B"/>
                  </a:solidFill>
                  <a:ea typeface="思源黑体 Bold" panose="020B0600000000000000" charset="-122"/>
                </a:rPr>
                <a:t>Vision </a:t>
              </a:r>
              <a:r>
                <a:rPr lang="en-US" sz="2800" dirty="0" err="1">
                  <a:solidFill>
                    <a:srgbClr val="3B3B3B"/>
                  </a:solidFill>
                  <a:ea typeface="思源黑体 Bold" panose="020B0600000000000000" charset="-122"/>
                </a:rPr>
                <a:t>Transformer（ViT</a:t>
              </a:r>
              <a:r>
                <a:rPr lang="en-US" sz="2800" dirty="0">
                  <a:solidFill>
                    <a:srgbClr val="3B3B3B"/>
                  </a:solidFill>
                  <a:ea typeface="思源黑体 Bold" panose="020B0600000000000000" charset="-122"/>
                </a:rPr>
                <a:t>）</a:t>
              </a:r>
            </a:p>
          </p:txBody>
        </p:sp>
        <p:sp>
          <p:nvSpPr>
            <p:cNvPr id="37" name="TextBox 37"/>
            <p:cNvSpPr txBox="1"/>
            <p:nvPr/>
          </p:nvSpPr>
          <p:spPr>
            <a:xfrm>
              <a:off x="0" y="666507"/>
              <a:ext cx="5348798" cy="6828367"/>
            </a:xfrm>
            <a:prstGeom prst="rect">
              <a:avLst/>
            </a:prstGeom>
          </p:spPr>
          <p:txBody>
            <a:bodyPr lIns="0" tIns="0" rIns="0" bIns="0" rtlCol="0" anchor="t">
              <a:spAutoFit/>
            </a:bodyPr>
            <a:lstStyle/>
            <a:p>
              <a:pPr algn="ctr">
                <a:lnSpc>
                  <a:spcPts val="3060"/>
                </a:lnSpc>
              </a:pPr>
              <a:r>
                <a:rPr lang="en-US" altLang="zh-CN" dirty="0" err="1">
                  <a:solidFill>
                    <a:srgbClr val="22232A"/>
                  </a:solidFill>
                  <a:ea typeface="字由点字典黑 45J" panose="00020600040101010101" charset="-122"/>
                  <a:sym typeface="+mn-ea"/>
                </a:rPr>
                <a:t>ViT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是首个将 </a:t>
              </a:r>
              <a:r>
                <a:rPr lang="en-US" altLang="zh-CN" dirty="0">
                  <a:solidFill>
                    <a:srgbClr val="22232A"/>
                  </a:solidFill>
                  <a:ea typeface="字由点字典黑 45J" panose="00020600040101010101" charset="-122"/>
                  <a:sym typeface="+mn-ea"/>
                </a:rPr>
                <a:t>Transformer </a:t>
              </a:r>
              <a:r>
                <a:rPr lang="zh-CN" altLang="en-US" dirty="0">
                  <a:solidFill>
                    <a:srgbClr val="22232A"/>
                  </a:solidFill>
                  <a:ea typeface="字由点字典黑 45J" panose="00020600040101010101" charset="-122"/>
                  <a:sym typeface="+mn-ea"/>
                </a:rPr>
                <a:t>应用于图像分类任务的尝试。它将输入图像分割成一系列固定大小的图块（</a:t>
              </a:r>
              <a:r>
                <a:rPr lang="en-US" altLang="zh-CN" dirty="0">
                  <a:solidFill>
                    <a:srgbClr val="22232A"/>
                  </a:solidFill>
                  <a:ea typeface="字由点字典黑 45J" panose="00020600040101010101" charset="-122"/>
                  <a:sym typeface="+mn-ea"/>
                </a:rPr>
                <a:t>patches</a:t>
              </a:r>
              <a:r>
                <a:rPr lang="zh-CN" altLang="en-US" dirty="0">
                  <a:solidFill>
                    <a:srgbClr val="22232A"/>
                  </a:solidFill>
                  <a:ea typeface="字由点字典黑 45J" panose="00020600040101010101" charset="-122"/>
                  <a:sym typeface="+mn-ea"/>
                </a:rPr>
                <a:t>），并将这些图块重新整合为序列输入。然后，通过多头自注意力机制处理整个序列。</a:t>
              </a:r>
              <a:r>
                <a:rPr lang="en-US" altLang="zh-CN" dirty="0" err="1">
                  <a:solidFill>
                    <a:srgbClr val="22232A"/>
                  </a:solidFill>
                  <a:ea typeface="字由点字典黑 45J" panose="00020600040101010101" charset="-122"/>
                  <a:sym typeface="+mn-ea"/>
                </a:rPr>
                <a:t>ViT</a:t>
              </a:r>
              <a:r>
                <a:rPr lang="en-US" altLang="zh-CN" dirty="0">
                  <a:solidFill>
                    <a:srgbClr val="22232A"/>
                  </a:solidFill>
                  <a:ea typeface="字由点字典黑 45J" panose="00020600040101010101" charset="-122"/>
                  <a:sym typeface="+mn-ea"/>
                </a:rPr>
                <a:t> </a:t>
              </a:r>
              <a:r>
                <a:rPr lang="zh-CN" altLang="en-US" dirty="0">
                  <a:solidFill>
                    <a:srgbClr val="22232A"/>
                  </a:solidFill>
                  <a:ea typeface="字由点字典黑 45J" panose="00020600040101010101" charset="-122"/>
                  <a:sym typeface="+mn-ea"/>
                </a:rPr>
                <a:t>的成功证明了 </a:t>
              </a:r>
              <a:r>
                <a:rPr lang="en-US" altLang="zh-CN" dirty="0">
                  <a:solidFill>
                    <a:srgbClr val="22232A"/>
                  </a:solidFill>
                  <a:ea typeface="字由点字典黑 45J" panose="00020600040101010101" charset="-122"/>
                  <a:sym typeface="+mn-ea"/>
                </a:rPr>
                <a:t>Transformer </a:t>
              </a:r>
              <a:r>
                <a:rPr lang="zh-CN" altLang="en-US" dirty="0">
                  <a:solidFill>
                    <a:srgbClr val="22232A"/>
                  </a:solidFill>
                  <a:ea typeface="字由点字典黑 45J" panose="00020600040101010101" charset="-122"/>
                  <a:sym typeface="+mn-ea"/>
                </a:rPr>
                <a:t>在计算机视觉任务中的可行性，并为后来的模型提供了灵感。</a:t>
              </a:r>
            </a:p>
            <a:p>
              <a:pPr algn="ctr">
                <a:lnSpc>
                  <a:spcPts val="3060"/>
                </a:lnSpc>
              </a:pPr>
              <a:r>
                <a:rPr lang="zh-CN" altLang="en-US" dirty="0">
                  <a:solidFill>
                    <a:srgbClr val="22232A"/>
                  </a:solidFill>
                  <a:ea typeface="字由点字典黑 45J" panose="00020600040101010101" charset="-122"/>
                  <a:sym typeface="+mn-ea"/>
                </a:rPr>
                <a:t>优点：将 </a:t>
              </a:r>
              <a:r>
                <a:rPr lang="en-US" altLang="zh-CN" dirty="0">
                  <a:solidFill>
                    <a:srgbClr val="22232A"/>
                  </a:solidFill>
                  <a:ea typeface="字由点字典黑 45J" panose="00020600040101010101" charset="-122"/>
                  <a:sym typeface="+mn-ea"/>
                </a:rPr>
                <a:t>Transformer </a:t>
              </a:r>
              <a:r>
                <a:rPr lang="zh-CN" altLang="en-US" dirty="0">
                  <a:solidFill>
                    <a:srgbClr val="22232A"/>
                  </a:solidFill>
                  <a:ea typeface="字由点字典黑 45J" panose="00020600040101010101" charset="-122"/>
                  <a:sym typeface="+mn-ea"/>
                </a:rPr>
                <a:t>成功应用于图像分类任务，证明了其在计算机视觉中的有效性；可以直接处理整个图像，而不需要卷积操作。</a:t>
              </a:r>
            </a:p>
            <a:p>
              <a:pPr algn="ctr">
                <a:lnSpc>
                  <a:spcPts val="3060"/>
                </a:lnSpc>
              </a:pPr>
              <a:r>
                <a:rPr lang="zh-CN" altLang="en-US" dirty="0">
                  <a:solidFill>
                    <a:srgbClr val="22232A"/>
                  </a:solidFill>
                  <a:ea typeface="字由点字典黑 45J" panose="00020600040101010101" charset="-122"/>
                  <a:sym typeface="+mn-ea"/>
                </a:rPr>
                <a:t>缺点：在处理大规模图像数据时，计算和存储开销相对较大。</a:t>
              </a:r>
            </a:p>
            <a:p>
              <a:pPr algn="ctr">
                <a:lnSpc>
                  <a:spcPts val="3060"/>
                </a:lnSpc>
              </a:pPr>
              <a:endParaRPr lang="en-US" sz="1800" dirty="0">
                <a:solidFill>
                  <a:srgbClr val="000000"/>
                </a:solidFill>
                <a:ea typeface="思源黑体" panose="020B0500000000000000" charset="-122"/>
              </a:endParaRPr>
            </a:p>
          </p:txBody>
        </p:sp>
      </p:grpSp>
      <p:grpSp>
        <p:nvGrpSpPr>
          <p:cNvPr id="38" name="Group 38"/>
          <p:cNvGrpSpPr/>
          <p:nvPr/>
        </p:nvGrpSpPr>
        <p:grpSpPr>
          <a:xfrm>
            <a:off x="535957" y="4528747"/>
            <a:ext cx="4011599" cy="5243298"/>
            <a:chOff x="0" y="-47625"/>
            <a:chExt cx="5348798" cy="6991063"/>
          </a:xfrm>
        </p:grpSpPr>
        <p:sp>
          <p:nvSpPr>
            <p:cNvPr id="39" name="TextBox 39"/>
            <p:cNvSpPr txBox="1"/>
            <p:nvPr/>
          </p:nvSpPr>
          <p:spPr>
            <a:xfrm>
              <a:off x="0" y="-47625"/>
              <a:ext cx="5348798" cy="609141"/>
            </a:xfrm>
            <a:prstGeom prst="rect">
              <a:avLst/>
            </a:prstGeom>
          </p:spPr>
          <p:txBody>
            <a:bodyPr lIns="0" tIns="0" rIns="0" bIns="0" rtlCol="0" anchor="t">
              <a:spAutoFit/>
            </a:bodyPr>
            <a:lstStyle/>
            <a:p>
              <a:pPr marL="0" lvl="0" indent="0" algn="ctr">
                <a:lnSpc>
                  <a:spcPts val="3920"/>
                </a:lnSpc>
                <a:spcBef>
                  <a:spcPct val="0"/>
                </a:spcBef>
              </a:pPr>
              <a:r>
                <a:rPr lang="en-US" sz="2800" u="none" dirty="0">
                  <a:solidFill>
                    <a:srgbClr val="456148"/>
                  </a:solidFill>
                  <a:ea typeface="思源黑体 Bold" panose="020B0600000000000000" charset="-122"/>
                </a:rPr>
                <a:t>Transformer</a:t>
              </a:r>
            </a:p>
          </p:txBody>
        </p:sp>
        <p:sp>
          <p:nvSpPr>
            <p:cNvPr id="40" name="TextBox 40"/>
            <p:cNvSpPr txBox="1"/>
            <p:nvPr/>
          </p:nvSpPr>
          <p:spPr>
            <a:xfrm>
              <a:off x="0" y="666507"/>
              <a:ext cx="5348798" cy="6276931"/>
            </a:xfrm>
            <a:prstGeom prst="rect">
              <a:avLst/>
            </a:prstGeom>
          </p:spPr>
          <p:txBody>
            <a:bodyPr lIns="0" tIns="0" rIns="0" bIns="0" rtlCol="0" anchor="t">
              <a:spAutoFit/>
            </a:bodyPr>
            <a:lstStyle/>
            <a:p>
              <a:pPr algn="ctr">
                <a:lnSpc>
                  <a:spcPts val="2400"/>
                </a:lnSpc>
                <a:buClrTx/>
                <a:buSzTx/>
                <a:buFontTx/>
              </a:pPr>
              <a:r>
                <a:rPr lang="en-US" altLang="zh-CN" dirty="0">
                  <a:solidFill>
                    <a:srgbClr val="22232A"/>
                  </a:solidFill>
                  <a:ea typeface="字由点字典黑 45J" panose="00020600040101010101" charset="-122"/>
                  <a:sym typeface="+mn-ea"/>
                </a:rPr>
                <a:t>Transformer </a:t>
              </a:r>
              <a:r>
                <a:rPr lang="zh-CN" altLang="en-US" dirty="0">
                  <a:solidFill>
                    <a:srgbClr val="22232A"/>
                  </a:solidFill>
                  <a:ea typeface="字由点字典黑 45J" panose="00020600040101010101" charset="-122"/>
                  <a:sym typeface="+mn-ea"/>
                </a:rPr>
                <a:t>模型首次被介绍到计算机视觉领域时，用于图像分类的传统模型主要是基于卷积神经网络（</a:t>
              </a:r>
              <a:r>
                <a:rPr lang="en-US" altLang="zh-CN" dirty="0">
                  <a:solidFill>
                    <a:srgbClr val="22232A"/>
                  </a:solidFill>
                  <a:ea typeface="字由点字典黑 45J" panose="00020600040101010101" charset="-122"/>
                  <a:sym typeface="+mn-ea"/>
                </a:rPr>
                <a:t>CNN</a:t>
              </a:r>
              <a:r>
                <a:rPr lang="zh-CN" altLang="en-US" dirty="0">
                  <a:solidFill>
                    <a:srgbClr val="22232A"/>
                  </a:solidFill>
                  <a:ea typeface="字由点字典黑 45J" panose="00020600040101010101" charset="-122"/>
                  <a:sym typeface="+mn-ea"/>
                </a:rPr>
                <a:t>）。然而，</a:t>
              </a:r>
              <a:r>
                <a:rPr lang="en-US" altLang="zh-CN" dirty="0">
                  <a:solidFill>
                    <a:srgbClr val="22232A"/>
                  </a:solidFill>
                  <a:ea typeface="字由点字典黑 45J" panose="00020600040101010101" charset="-122"/>
                  <a:sym typeface="+mn-ea"/>
                </a:rPr>
                <a:t>Transformer </a:t>
              </a:r>
              <a:r>
                <a:rPr lang="zh-CN" altLang="en-US" dirty="0">
                  <a:solidFill>
                    <a:srgbClr val="22232A"/>
                  </a:solidFill>
                  <a:ea typeface="字由点字典黑 45J" panose="00020600040101010101" charset="-122"/>
                  <a:sym typeface="+mn-ea"/>
                </a:rPr>
                <a:t>提供了一种全新的范式，通过自注意力机制实现了对输入序列的全局关系建模，而不依赖于局部滑动窗口。这一思想吸引了研究人员的关注。</a:t>
              </a:r>
            </a:p>
            <a:p>
              <a:pPr algn="ctr">
                <a:lnSpc>
                  <a:spcPts val="2400"/>
                </a:lnSpc>
                <a:buClrTx/>
                <a:buSzTx/>
                <a:buFontTx/>
              </a:pPr>
              <a:r>
                <a:rPr lang="zh-CN" altLang="en-US" dirty="0">
                  <a:solidFill>
                    <a:srgbClr val="22232A"/>
                  </a:solidFill>
                  <a:ea typeface="字由点字典黑 45J" panose="00020600040101010101" charset="-122"/>
                  <a:sym typeface="+mn-ea"/>
                </a:rPr>
                <a:t>优点：能够在序列数据上建模全局关系，适用于各种数据类型；自注意力机制提高了对长距离依赖的建模能力。</a:t>
              </a:r>
            </a:p>
            <a:p>
              <a:pPr algn="ctr">
                <a:lnSpc>
                  <a:spcPts val="2400"/>
                </a:lnSpc>
                <a:buClrTx/>
                <a:buSzTx/>
                <a:buFontTx/>
              </a:pPr>
              <a:r>
                <a:rPr lang="zh-CN" altLang="en-US" dirty="0">
                  <a:solidFill>
                    <a:srgbClr val="22232A"/>
                  </a:solidFill>
                  <a:ea typeface="字由点字典黑 45J" panose="00020600040101010101" charset="-122"/>
                  <a:sym typeface="+mn-ea"/>
                </a:rPr>
                <a:t>缺点：在处理图像等数据时，可能需要将二维数据展平为一维序列，导致失去了原始数据的局部结构信息。</a:t>
              </a:r>
            </a:p>
            <a:p>
              <a:pPr algn="ctr">
                <a:lnSpc>
                  <a:spcPts val="3600"/>
                </a:lnSpc>
                <a:buClrTx/>
                <a:buSzTx/>
                <a:buFontTx/>
              </a:pPr>
              <a:endParaRPr lang="en-US" sz="1800" u="none" dirty="0">
                <a:solidFill>
                  <a:srgbClr val="000000"/>
                </a:solidFill>
                <a:ea typeface="思源黑体" panose="020B0500000000000000" charset="-122"/>
              </a:endParaRPr>
            </a:p>
          </p:txBody>
        </p:sp>
      </p:grpSp>
      <p:grpSp>
        <p:nvGrpSpPr>
          <p:cNvPr id="41" name="Group 41"/>
          <p:cNvGrpSpPr/>
          <p:nvPr/>
        </p:nvGrpSpPr>
        <p:grpSpPr>
          <a:xfrm>
            <a:off x="13960603" y="4298798"/>
            <a:ext cx="4011599" cy="5951825"/>
            <a:chOff x="0" y="-47625"/>
            <a:chExt cx="5348798" cy="7935765"/>
          </a:xfrm>
        </p:grpSpPr>
        <p:sp>
          <p:nvSpPr>
            <p:cNvPr id="42" name="TextBox 42"/>
            <p:cNvSpPr txBox="1"/>
            <p:nvPr/>
          </p:nvSpPr>
          <p:spPr>
            <a:xfrm>
              <a:off x="0" y="-47625"/>
              <a:ext cx="5348798" cy="609141"/>
            </a:xfrm>
            <a:prstGeom prst="rect">
              <a:avLst/>
            </a:prstGeom>
          </p:spPr>
          <p:txBody>
            <a:bodyPr lIns="0" tIns="0" rIns="0" bIns="0" rtlCol="0" anchor="t">
              <a:spAutoFit/>
            </a:bodyPr>
            <a:lstStyle/>
            <a:p>
              <a:pPr marL="0" lvl="0" indent="0" algn="ctr">
                <a:lnSpc>
                  <a:spcPts val="3920"/>
                </a:lnSpc>
                <a:spcBef>
                  <a:spcPct val="0"/>
                </a:spcBef>
              </a:pPr>
              <a:r>
                <a:rPr lang="en-US" sz="2800" u="none" dirty="0" err="1">
                  <a:solidFill>
                    <a:srgbClr val="456148"/>
                  </a:solidFill>
                  <a:ea typeface="思源黑体 Bold" panose="020B0600000000000000" charset="-122"/>
                </a:rPr>
                <a:t>DeiT</a:t>
              </a:r>
              <a:endParaRPr lang="en-US" sz="2800" dirty="0">
                <a:solidFill>
                  <a:srgbClr val="456148"/>
                </a:solidFill>
                <a:ea typeface="思源黑体 Bold" panose="020B0600000000000000" charset="-122"/>
              </a:endParaRPr>
            </a:p>
          </p:txBody>
        </p:sp>
        <p:sp>
          <p:nvSpPr>
            <p:cNvPr id="43" name="TextBox 43"/>
            <p:cNvSpPr txBox="1"/>
            <p:nvPr/>
          </p:nvSpPr>
          <p:spPr>
            <a:xfrm>
              <a:off x="0" y="666507"/>
              <a:ext cx="5348798" cy="7221633"/>
            </a:xfrm>
            <a:prstGeom prst="rect">
              <a:avLst/>
            </a:prstGeom>
          </p:spPr>
          <p:txBody>
            <a:bodyPr lIns="0" tIns="0" rIns="0" bIns="0" rtlCol="0" anchor="t">
              <a:spAutoFit/>
            </a:bodyPr>
            <a:lstStyle/>
            <a:p>
              <a:pPr algn="ctr">
                <a:lnSpc>
                  <a:spcPts val="3060"/>
                </a:lnSpc>
              </a:pPr>
              <a:r>
                <a:rPr lang="en-US" dirty="0">
                  <a:solidFill>
                    <a:srgbClr val="22232A"/>
                  </a:solidFill>
                  <a:ea typeface="字由点字典黑 45J" panose="00020600040101010101" charset="-122"/>
                  <a:sym typeface="+mn-ea"/>
                </a:rPr>
                <a:t>Data-efficient Image Transformer</a:t>
              </a:r>
            </a:p>
            <a:p>
              <a:pPr algn="ctr">
                <a:lnSpc>
                  <a:spcPts val="2600"/>
                </a:lnSpc>
              </a:pPr>
              <a:r>
                <a:rPr lang="en-US" altLang="zh-CN" sz="1800" u="none" dirty="0" err="1">
                  <a:solidFill>
                    <a:srgbClr val="000000"/>
                  </a:solidFill>
                  <a:ea typeface="思源黑体" panose="020B0500000000000000" charset="-122"/>
                </a:rPr>
                <a:t>DeiT</a:t>
              </a:r>
              <a:r>
                <a:rPr lang="en-US" altLang="zh-CN" sz="1800" u="none" dirty="0">
                  <a:solidFill>
                    <a:srgbClr val="000000"/>
                  </a:solidFill>
                  <a:ea typeface="思源黑体" panose="020B0500000000000000" charset="-122"/>
                </a:rPr>
                <a:t> </a:t>
              </a:r>
              <a:r>
                <a:rPr lang="zh-CN" altLang="en-US" sz="1800" u="none" dirty="0">
                  <a:solidFill>
                    <a:srgbClr val="000000"/>
                  </a:solidFill>
                  <a:ea typeface="思源黑体" panose="020B0500000000000000" charset="-122"/>
                </a:rPr>
                <a:t>的提出强调了对大规模数据的依赖性，并通过引入对抗训练和一种新颖的学生</a:t>
              </a:r>
              <a:r>
                <a:rPr lang="en-US" altLang="zh-CN" sz="1800" u="none" dirty="0">
                  <a:solidFill>
                    <a:srgbClr val="000000"/>
                  </a:solidFill>
                  <a:ea typeface="思源黑体" panose="020B0500000000000000" charset="-122"/>
                </a:rPr>
                <a:t>-</a:t>
              </a:r>
              <a:r>
                <a:rPr lang="zh-CN" altLang="en-US" sz="1800" u="none" dirty="0">
                  <a:solidFill>
                    <a:srgbClr val="000000"/>
                  </a:solidFill>
                  <a:ea typeface="思源黑体" panose="020B0500000000000000" charset="-122"/>
                </a:rPr>
                <a:t>教师训练框架，以更小的计算成本达到了与更大模型相媲美的性能。</a:t>
              </a:r>
              <a:r>
                <a:rPr lang="en-US" altLang="zh-CN" sz="1800" u="none" dirty="0" err="1">
                  <a:solidFill>
                    <a:srgbClr val="000000"/>
                  </a:solidFill>
                  <a:ea typeface="思源黑体" panose="020B0500000000000000" charset="-122"/>
                </a:rPr>
                <a:t>DeiT</a:t>
              </a:r>
              <a:r>
                <a:rPr lang="en-US" altLang="zh-CN" sz="1800" u="none" dirty="0">
                  <a:solidFill>
                    <a:srgbClr val="000000"/>
                  </a:solidFill>
                  <a:ea typeface="思源黑体" panose="020B0500000000000000" charset="-122"/>
                </a:rPr>
                <a:t> </a:t>
              </a:r>
              <a:r>
                <a:rPr lang="zh-CN" altLang="en-US" sz="1800" u="none" dirty="0">
                  <a:solidFill>
                    <a:srgbClr val="000000"/>
                  </a:solidFill>
                  <a:ea typeface="思源黑体" panose="020B0500000000000000" charset="-122"/>
                </a:rPr>
                <a:t>的目标是在小型数据集上实现数据高效性，以降低训练深度神经网络的门槛。当前，大部分用于图像分类的前沿模型都是基于</a:t>
              </a:r>
              <a:r>
                <a:rPr lang="en-US" altLang="zh-CN" sz="1800" u="none" dirty="0" err="1">
                  <a:solidFill>
                    <a:srgbClr val="000000"/>
                  </a:solidFill>
                  <a:ea typeface="思源黑体" panose="020B0500000000000000" charset="-122"/>
                </a:rPr>
                <a:t>ViT</a:t>
              </a:r>
              <a:r>
                <a:rPr lang="zh-CN" altLang="en-US" sz="1800" u="none" dirty="0">
                  <a:solidFill>
                    <a:srgbClr val="000000"/>
                  </a:solidFill>
                  <a:ea typeface="思源黑体" panose="020B0500000000000000" charset="-122"/>
                </a:rPr>
                <a:t>和</a:t>
              </a:r>
              <a:r>
                <a:rPr lang="en-US" altLang="zh-CN" sz="1800" u="none" dirty="0" err="1">
                  <a:solidFill>
                    <a:srgbClr val="000000"/>
                  </a:solidFill>
                  <a:ea typeface="思源黑体" panose="020B0500000000000000" charset="-122"/>
                </a:rPr>
                <a:t>DeiT</a:t>
              </a:r>
              <a:r>
                <a:rPr lang="zh-CN" altLang="en-US" sz="1800" u="none" dirty="0">
                  <a:solidFill>
                    <a:srgbClr val="000000"/>
                  </a:solidFill>
                  <a:ea typeface="思源黑体" panose="020B0500000000000000" charset="-122"/>
                </a:rPr>
                <a:t>的变体，并以</a:t>
              </a:r>
              <a:r>
                <a:rPr lang="en-US" altLang="zh-CN" sz="1800" u="none" dirty="0" err="1">
                  <a:solidFill>
                    <a:srgbClr val="000000"/>
                  </a:solidFill>
                  <a:ea typeface="思源黑体" panose="020B0500000000000000" charset="-122"/>
                </a:rPr>
                <a:t>DeiT</a:t>
              </a:r>
              <a:r>
                <a:rPr lang="zh-CN" altLang="en-US" sz="1800" u="none" dirty="0">
                  <a:solidFill>
                    <a:srgbClr val="000000"/>
                  </a:solidFill>
                  <a:ea typeface="思源黑体" panose="020B0500000000000000" charset="-122"/>
                </a:rPr>
                <a:t>模型为</a:t>
              </a:r>
              <a:r>
                <a:rPr lang="en-US" altLang="zh-CN" sz="1800" u="none" dirty="0">
                  <a:solidFill>
                    <a:srgbClr val="000000"/>
                  </a:solidFill>
                  <a:ea typeface="思源黑体" panose="020B0500000000000000" charset="-122"/>
                </a:rPr>
                <a:t>baseline</a:t>
              </a:r>
              <a:r>
                <a:rPr lang="zh-CN" altLang="en-US" sz="1800" u="none" dirty="0">
                  <a:solidFill>
                    <a:srgbClr val="000000"/>
                  </a:solidFill>
                  <a:ea typeface="思源黑体" panose="020B0500000000000000" charset="-122"/>
                </a:rPr>
                <a:t>进行比较。</a:t>
              </a:r>
            </a:p>
            <a:p>
              <a:pPr algn="ctr">
                <a:lnSpc>
                  <a:spcPts val="2600"/>
                </a:lnSpc>
              </a:pPr>
              <a:r>
                <a:rPr lang="zh-CN" altLang="en-US" sz="1800" u="none" dirty="0">
                  <a:solidFill>
                    <a:srgbClr val="000000"/>
                  </a:solidFill>
                  <a:ea typeface="思源黑体" panose="020B0500000000000000" charset="-122"/>
                </a:rPr>
                <a:t>优点：通过对抗训练和学生</a:t>
              </a:r>
              <a:r>
                <a:rPr lang="en-US" altLang="zh-CN" sz="1800" u="none" dirty="0">
                  <a:solidFill>
                    <a:srgbClr val="000000"/>
                  </a:solidFill>
                  <a:ea typeface="思源黑体" panose="020B0500000000000000" charset="-122"/>
                </a:rPr>
                <a:t>-</a:t>
              </a:r>
              <a:r>
                <a:rPr lang="zh-CN" altLang="en-US" sz="1800" u="none" dirty="0">
                  <a:solidFill>
                    <a:srgbClr val="000000"/>
                  </a:solidFill>
                  <a:ea typeface="思源黑体" panose="020B0500000000000000" charset="-122"/>
                </a:rPr>
                <a:t>教师训练框架，在小型数据集上实现了较好的性能。</a:t>
              </a:r>
            </a:p>
            <a:p>
              <a:pPr algn="ctr">
                <a:lnSpc>
                  <a:spcPts val="2600"/>
                </a:lnSpc>
              </a:pPr>
              <a:r>
                <a:rPr lang="zh-CN" altLang="en-US" sz="1800" u="none" dirty="0">
                  <a:solidFill>
                    <a:srgbClr val="000000"/>
                  </a:solidFill>
                  <a:ea typeface="思源黑体" panose="020B0500000000000000" charset="-122"/>
                </a:rPr>
                <a:t>缺点：在某些大规模数据集上可能无法达到与更大模型相媲美的性能；计算和存储成本进一步增大。</a:t>
              </a:r>
            </a:p>
            <a:p>
              <a:pPr algn="ctr">
                <a:lnSpc>
                  <a:spcPts val="3060"/>
                </a:lnSpc>
              </a:pPr>
              <a:endParaRPr lang="en-US" sz="1800" u="none" dirty="0">
                <a:solidFill>
                  <a:srgbClr val="000000"/>
                </a:solidFill>
                <a:ea typeface="思源黑体" panose="020B0500000000000000" charset="-122"/>
              </a:endParaRPr>
            </a:p>
          </p:txBody>
        </p:sp>
      </p:grpSp>
      <p:grpSp>
        <p:nvGrpSpPr>
          <p:cNvPr id="50" name="Group 2"/>
          <p:cNvGrpSpPr/>
          <p:nvPr/>
        </p:nvGrpSpPr>
        <p:grpSpPr>
          <a:xfrm>
            <a:off x="-1796415" y="876935"/>
            <a:ext cx="8551094" cy="1146175"/>
            <a:chOff x="0" y="0"/>
            <a:chExt cx="1760215" cy="406400"/>
          </a:xfrm>
        </p:grpSpPr>
        <p:sp>
          <p:nvSpPr>
            <p:cNvPr id="51"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2"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3" name="TextBox 5"/>
          <p:cNvSpPr txBox="1"/>
          <p:nvPr/>
        </p:nvSpPr>
        <p:spPr>
          <a:xfrm>
            <a:off x="428625" y="1100455"/>
            <a:ext cx="4380186" cy="644664"/>
          </a:xfrm>
          <a:prstGeom prst="rect">
            <a:avLst/>
          </a:prstGeom>
        </p:spPr>
        <p:txBody>
          <a:bodyPr wrap="square"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深度学习发展历程</a:t>
            </a:r>
          </a:p>
        </p:txBody>
      </p:sp>
    </p:spTree>
    <p:extLst>
      <p:ext uri="{BB962C8B-B14F-4D97-AF65-F5344CB8AC3E}">
        <p14:creationId xmlns:p14="http://schemas.microsoft.com/office/powerpoint/2010/main" val="286893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02</a:t>
            </a:r>
          </a:p>
        </p:txBody>
      </p:sp>
      <p:grpSp>
        <p:nvGrpSpPr>
          <p:cNvPr id="2" name="组合 1"/>
          <p:cNvGrpSpPr/>
          <p:nvPr/>
        </p:nvGrpSpPr>
        <p:grpSpPr>
          <a:xfrm>
            <a:off x="2819399" y="5581179"/>
            <a:ext cx="3791546" cy="2406236"/>
            <a:chOff x="4250" y="8824"/>
            <a:chExt cx="6379" cy="3789"/>
          </a:xfrm>
        </p:grpSpPr>
        <p:grpSp>
          <p:nvGrpSpPr>
            <p:cNvPr id="29" name="Group 3"/>
            <p:cNvGrpSpPr/>
            <p:nvPr/>
          </p:nvGrpSpPr>
          <p:grpSpPr>
            <a:xfrm>
              <a:off x="4250" y="8824"/>
              <a:ext cx="6379" cy="3789"/>
              <a:chOff x="-136144" y="-20150"/>
              <a:chExt cx="1129035" cy="860425"/>
            </a:xfrm>
          </p:grpSpPr>
          <p:sp>
            <p:nvSpPr>
              <p:cNvPr id="30" name="Freeform 4"/>
              <p:cNvSpPr/>
              <p:nvPr/>
            </p:nvSpPr>
            <p:spPr>
              <a:xfrm>
                <a:off x="-113453"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136144" y="-20150"/>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4763" y="8913"/>
              <a:ext cx="5496" cy="1089"/>
            </a:xfrm>
            <a:prstGeom prst="rect">
              <a:avLst/>
            </a:prstGeom>
          </p:spPr>
          <p:txBody>
            <a:bodyPr lIns="0" tIns="0" rIns="0" bIns="0" rtlCol="0" anchor="t">
              <a:noAutofit/>
            </a:bodyPr>
            <a:lstStyle/>
            <a:p>
              <a:pPr algn="ctr">
                <a:lnSpc>
                  <a:spcPts val="6440"/>
                </a:lnSpc>
              </a:pPr>
              <a:r>
                <a:rPr lang="zh-CN" altLang="en-US" sz="3600" dirty="0">
                  <a:solidFill>
                    <a:srgbClr val="FFFFFF"/>
                  </a:solidFill>
                  <a:ea typeface="字由点字典黑 55J" panose="00020600040101010101" charset="-122"/>
                </a:rPr>
                <a:t>研究方法</a:t>
              </a:r>
            </a:p>
          </p:txBody>
        </p:sp>
      </p:grpSp>
      <p:sp>
        <p:nvSpPr>
          <p:cNvPr id="33" name="TextBox 9"/>
          <p:cNvSpPr txBox="1"/>
          <p:nvPr/>
        </p:nvSpPr>
        <p:spPr>
          <a:xfrm>
            <a:off x="9812655" y="3390900"/>
            <a:ext cx="5985510" cy="2174121"/>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sym typeface="+mn-ea"/>
              </a:rPr>
              <a:t>实验材料</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大模型</a:t>
            </a:r>
            <a:endParaRPr lang="en-US" altLang="zh-CN" sz="3200" dirty="0">
              <a:solidFill>
                <a:srgbClr val="22232A"/>
              </a:solidFill>
              <a:ea typeface="字由点字典黑 45J" panose="00020600040101010101" charset="-122"/>
              <a:sym typeface="+mn-ea"/>
            </a:endParaRPr>
          </a:p>
          <a:p>
            <a:pPr algn="just">
              <a:lnSpc>
                <a:spcPts val="5855"/>
              </a:lnSpc>
            </a:pPr>
            <a:r>
              <a:rPr lang="zh-CN" altLang="en-US" sz="3200" dirty="0">
                <a:solidFill>
                  <a:srgbClr val="22232A"/>
                </a:solidFill>
                <a:ea typeface="字由点字典黑 45J" panose="00020600040101010101" charset="-122"/>
                <a:sym typeface="+mn-ea"/>
              </a:rPr>
              <a:t>传统模型</a:t>
            </a:r>
            <a:endParaRPr lang="en-US" sz="3200" dirty="0">
              <a:solidFill>
                <a:srgbClr val="22232A"/>
              </a:solidFill>
              <a:ea typeface="字由点字典黑 45J" panose="0002060004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257300"/>
            <a:ext cx="16069958" cy="8482103"/>
            <a:chOff x="-4176" y="0"/>
            <a:chExt cx="8142102" cy="10908744"/>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4176" y="805139"/>
              <a:ext cx="8142102" cy="9091604"/>
              <a:chOff x="-3015" y="-35599"/>
              <a:chExt cx="5877912" cy="6563372"/>
            </a:xfrm>
          </p:grpSpPr>
          <p:sp>
            <p:nvSpPr>
              <p:cNvPr id="8" name="Freeform 8"/>
              <p:cNvSpPr/>
              <p:nvPr/>
            </p:nvSpPr>
            <p:spPr>
              <a:xfrm>
                <a:off x="-3015" y="-35599"/>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682099"/>
            </a:xfrm>
            <a:prstGeom prst="rect">
              <a:avLst/>
            </a:prstGeom>
          </p:spPr>
          <p:txBody>
            <a:bodyPr wrap="square"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实验材料：</a:t>
              </a:r>
            </a:p>
          </p:txBody>
        </p:sp>
        <p:sp>
          <p:nvSpPr>
            <p:cNvPr id="10" name="TextBox 10"/>
            <p:cNvSpPr txBox="1"/>
            <p:nvPr/>
          </p:nvSpPr>
          <p:spPr>
            <a:xfrm>
              <a:off x="184239" y="1372000"/>
              <a:ext cx="7653397" cy="9536744"/>
            </a:xfrm>
            <a:prstGeom prst="rect">
              <a:avLst/>
            </a:prstGeom>
          </p:spPr>
          <p:txBody>
            <a:bodyPr wrap="square" lIns="0" tIns="0" rIns="0" bIns="0" rtlCol="0" anchor="t">
              <a:spAutoFit/>
            </a:bodyPr>
            <a:lstStyle/>
            <a:p>
              <a:pPr algn="just">
                <a:lnSpc>
                  <a:spcPts val="3600"/>
                </a:lnSpc>
              </a:pPr>
              <a:r>
                <a:rPr lang="en-US" altLang="zh-CN" sz="2800" dirty="0">
                  <a:solidFill>
                    <a:srgbClr val="22232A"/>
                  </a:solidFill>
                  <a:ea typeface="字由点字典黑 45J" panose="00020600040101010101" charset="-122"/>
                  <a:sym typeface="+mn-ea"/>
                </a:rPr>
                <a:t>CIFAR-10</a:t>
              </a:r>
              <a:r>
                <a:rPr lang="zh-CN" altLang="en-US" sz="2800" dirty="0">
                  <a:solidFill>
                    <a:srgbClr val="22232A"/>
                  </a:solidFill>
                  <a:ea typeface="字由点字典黑 45J" panose="00020600040101010101" charset="-122"/>
                  <a:sym typeface="+mn-ea"/>
                </a:rPr>
                <a:t>（</a:t>
              </a:r>
              <a:r>
                <a:rPr lang="en-US" altLang="zh-CN" sz="2800" dirty="0">
                  <a:solidFill>
                    <a:srgbClr val="22232A"/>
                  </a:solidFill>
                  <a:ea typeface="字由点字典黑 45J" panose="00020600040101010101" charset="-122"/>
                  <a:sym typeface="+mn-ea"/>
                </a:rPr>
                <a:t>Canadian Institute for Advanced Research</a:t>
              </a:r>
              <a:r>
                <a:rPr lang="zh-CN" altLang="en-US" sz="2800" dirty="0">
                  <a:solidFill>
                    <a:srgbClr val="22232A"/>
                  </a:solidFill>
                  <a:ea typeface="字由点字典黑 45J" panose="00020600040101010101" charset="-122"/>
                  <a:sym typeface="+mn-ea"/>
                </a:rPr>
                <a:t>）是一个用于图像分类的公共数据集。它包含来自 </a:t>
              </a:r>
              <a:r>
                <a:rPr lang="en-US" altLang="zh-CN" sz="2800" dirty="0">
                  <a:solidFill>
                    <a:srgbClr val="22232A"/>
                  </a:solidFill>
                  <a:ea typeface="字由点字典黑 45J" panose="00020600040101010101" charset="-122"/>
                  <a:sym typeface="+mn-ea"/>
                </a:rPr>
                <a:t>10 </a:t>
              </a:r>
              <a:r>
                <a:rPr lang="zh-CN" altLang="en-US" sz="2800" dirty="0">
                  <a:solidFill>
                    <a:srgbClr val="22232A"/>
                  </a:solidFill>
                  <a:ea typeface="字由点字典黑 45J" panose="00020600040101010101" charset="-122"/>
                  <a:sym typeface="+mn-ea"/>
                </a:rPr>
                <a:t>个不同类别的 </a:t>
              </a:r>
              <a:r>
                <a:rPr lang="en-US" altLang="zh-CN" sz="2800" dirty="0">
                  <a:solidFill>
                    <a:srgbClr val="22232A"/>
                  </a:solidFill>
                  <a:ea typeface="字由点字典黑 45J" panose="00020600040101010101" charset="-122"/>
                  <a:sym typeface="+mn-ea"/>
                </a:rPr>
                <a:t>60,000 </a:t>
              </a:r>
              <a:r>
                <a:rPr lang="zh-CN" altLang="en-US" sz="2800" dirty="0">
                  <a:solidFill>
                    <a:srgbClr val="22232A"/>
                  </a:solidFill>
                  <a:ea typeface="字由点字典黑 45J" panose="00020600040101010101" charset="-122"/>
                  <a:sym typeface="+mn-ea"/>
                </a:rPr>
                <a:t>张 </a:t>
              </a:r>
              <a:r>
                <a:rPr lang="en-US" altLang="zh-CN" sz="2800" dirty="0">
                  <a:solidFill>
                    <a:srgbClr val="22232A"/>
                  </a:solidFill>
                  <a:ea typeface="字由点字典黑 45J" panose="00020600040101010101" charset="-122"/>
                  <a:sym typeface="+mn-ea"/>
                </a:rPr>
                <a:t>32x32 </a:t>
              </a:r>
              <a:r>
                <a:rPr lang="zh-CN" altLang="en-US" sz="2800" dirty="0">
                  <a:solidFill>
                    <a:srgbClr val="22232A"/>
                  </a:solidFill>
                  <a:ea typeface="字由点字典黑 45J" panose="00020600040101010101" charset="-122"/>
                  <a:sym typeface="+mn-ea"/>
                </a:rPr>
                <a:t>像素的彩色图片。每个类别包含 </a:t>
              </a:r>
              <a:r>
                <a:rPr lang="en-US" altLang="zh-CN" sz="2800" dirty="0">
                  <a:solidFill>
                    <a:srgbClr val="22232A"/>
                  </a:solidFill>
                  <a:ea typeface="字由点字典黑 45J" panose="00020600040101010101" charset="-122"/>
                  <a:sym typeface="+mn-ea"/>
                </a:rPr>
                <a:t>6,000 </a:t>
              </a:r>
              <a:r>
                <a:rPr lang="zh-CN" altLang="en-US" sz="2800" dirty="0">
                  <a:solidFill>
                    <a:srgbClr val="22232A"/>
                  </a:solidFill>
                  <a:ea typeface="字由点字典黑 45J" panose="00020600040101010101" charset="-122"/>
                  <a:sym typeface="+mn-ea"/>
                </a:rPr>
                <a:t>张图片。这个数据集设计用于机器学习和计算机视觉的任务，特别是对于图像分类和目标识别。</a:t>
              </a:r>
              <a:endParaRPr lang="en-US" altLang="zh-CN" sz="2800" dirty="0">
                <a:solidFill>
                  <a:srgbClr val="22232A"/>
                </a:solidFill>
                <a:ea typeface="字由点字典黑 45J" panose="00020600040101010101" charset="-122"/>
                <a:sym typeface="+mn-ea"/>
              </a:endParaRPr>
            </a:p>
            <a:p>
              <a:pPr algn="just">
                <a:lnSpc>
                  <a:spcPts val="3600"/>
                </a:lnSpc>
              </a:pPr>
              <a:endParaRPr lang="zh-CN" altLang="en-US" sz="2800" dirty="0">
                <a:solidFill>
                  <a:srgbClr val="22232A"/>
                </a:solidFill>
                <a:ea typeface="字由点字典黑 45J" panose="00020600040101010101" charset="-122"/>
                <a:sym typeface="+mn-ea"/>
              </a:endParaRPr>
            </a:p>
            <a:p>
              <a:pPr algn="just">
                <a:lnSpc>
                  <a:spcPts val="3600"/>
                </a:lnSpc>
              </a:pPr>
              <a:r>
                <a:rPr lang="en-US" altLang="zh-CN" sz="2800" dirty="0">
                  <a:solidFill>
                    <a:srgbClr val="22232A"/>
                  </a:solidFill>
                  <a:ea typeface="字由点字典黑 45J" panose="00020600040101010101" charset="-122"/>
                  <a:sym typeface="+mn-ea"/>
                </a:rPr>
                <a:t>CIFAR-10 </a:t>
              </a:r>
              <a:r>
                <a:rPr lang="zh-CN" altLang="en-US" sz="2800" dirty="0">
                  <a:solidFill>
                    <a:srgbClr val="22232A"/>
                  </a:solidFill>
                  <a:ea typeface="字由点字典黑 45J" panose="00020600040101010101" charset="-122"/>
                  <a:sym typeface="+mn-ea"/>
                </a:rPr>
                <a:t>中的类别如下：</a:t>
              </a:r>
              <a:r>
                <a:rPr lang="en-US" altLang="zh-CN" sz="2800" dirty="0">
                  <a:solidFill>
                    <a:srgbClr val="22232A"/>
                  </a:solidFill>
                  <a:ea typeface="字由点字典黑 45J" panose="00020600040101010101" charset="-122"/>
                  <a:sym typeface="+mn-ea"/>
                </a:rPr>
                <a:t>·Airplane</a:t>
              </a:r>
              <a:r>
                <a:rPr lang="zh-CN" altLang="en-US" sz="2800" dirty="0">
                  <a:solidFill>
                    <a:srgbClr val="22232A"/>
                  </a:solidFill>
                  <a:ea typeface="字由点字典黑 45J" panose="00020600040101010101" charset="-122"/>
                  <a:sym typeface="+mn-ea"/>
                </a:rPr>
                <a:t>（飞机）</a:t>
              </a:r>
              <a:r>
                <a:rPr lang="en-US" altLang="zh-CN" sz="2800" dirty="0">
                  <a:solidFill>
                    <a:srgbClr val="22232A"/>
                  </a:solidFill>
                  <a:ea typeface="字由点字典黑 45J" panose="00020600040101010101" charset="-122"/>
                  <a:sym typeface="+mn-ea"/>
                </a:rPr>
                <a:t>·Automobile</a:t>
              </a:r>
              <a:r>
                <a:rPr lang="zh-CN" altLang="en-US" sz="2800" dirty="0">
                  <a:solidFill>
                    <a:srgbClr val="22232A"/>
                  </a:solidFill>
                  <a:ea typeface="字由点字典黑 45J" panose="00020600040101010101" charset="-122"/>
                  <a:sym typeface="+mn-ea"/>
                </a:rPr>
                <a:t>（汽车）</a:t>
              </a:r>
              <a:r>
                <a:rPr lang="en-US" altLang="zh-CN" sz="2800" dirty="0">
                  <a:solidFill>
                    <a:srgbClr val="22232A"/>
                  </a:solidFill>
                  <a:ea typeface="字由点字典黑 45J" panose="00020600040101010101" charset="-122"/>
                  <a:sym typeface="+mn-ea"/>
                </a:rPr>
                <a:t>·Bird</a:t>
              </a:r>
              <a:r>
                <a:rPr lang="zh-CN" altLang="en-US" sz="2800" dirty="0">
                  <a:solidFill>
                    <a:srgbClr val="22232A"/>
                  </a:solidFill>
                  <a:ea typeface="字由点字典黑 45J" panose="00020600040101010101" charset="-122"/>
                  <a:sym typeface="+mn-ea"/>
                </a:rPr>
                <a:t>（鸟）</a:t>
              </a:r>
              <a:r>
                <a:rPr lang="en-US" altLang="zh-CN" sz="2800" dirty="0">
                  <a:solidFill>
                    <a:srgbClr val="22232A"/>
                  </a:solidFill>
                  <a:ea typeface="字由点字典黑 45J" panose="00020600040101010101" charset="-122"/>
                  <a:sym typeface="+mn-ea"/>
                </a:rPr>
                <a:t>·Cat</a:t>
              </a:r>
              <a:r>
                <a:rPr lang="zh-CN" altLang="en-US" sz="2800" dirty="0">
                  <a:solidFill>
                    <a:srgbClr val="22232A"/>
                  </a:solidFill>
                  <a:ea typeface="字由点字典黑 45J" panose="00020600040101010101" charset="-122"/>
                  <a:sym typeface="+mn-ea"/>
                </a:rPr>
                <a:t>（猫）</a:t>
              </a:r>
              <a:r>
                <a:rPr lang="en-US" altLang="zh-CN" sz="2800" dirty="0">
                  <a:solidFill>
                    <a:srgbClr val="22232A"/>
                  </a:solidFill>
                  <a:ea typeface="字由点字典黑 45J" panose="00020600040101010101" charset="-122"/>
                  <a:sym typeface="+mn-ea"/>
                </a:rPr>
                <a:t>·Deer</a:t>
              </a:r>
              <a:r>
                <a:rPr lang="zh-CN" altLang="en-US" sz="2800" dirty="0">
                  <a:solidFill>
                    <a:srgbClr val="22232A"/>
                  </a:solidFill>
                  <a:ea typeface="字由点字典黑 45J" panose="00020600040101010101" charset="-122"/>
                  <a:sym typeface="+mn-ea"/>
                </a:rPr>
                <a:t>（鹿）</a:t>
              </a:r>
              <a:r>
                <a:rPr lang="en-US" altLang="zh-CN" sz="2800" dirty="0">
                  <a:solidFill>
                    <a:srgbClr val="22232A"/>
                  </a:solidFill>
                  <a:ea typeface="字由点字典黑 45J" panose="00020600040101010101" charset="-122"/>
                  <a:sym typeface="+mn-ea"/>
                </a:rPr>
                <a:t>·Dog</a:t>
              </a:r>
              <a:r>
                <a:rPr lang="zh-CN" altLang="en-US" sz="2800" dirty="0">
                  <a:solidFill>
                    <a:srgbClr val="22232A"/>
                  </a:solidFill>
                  <a:ea typeface="字由点字典黑 45J" panose="00020600040101010101" charset="-122"/>
                  <a:sym typeface="+mn-ea"/>
                </a:rPr>
                <a:t>（狗）</a:t>
              </a:r>
              <a:r>
                <a:rPr lang="en-US" altLang="zh-CN" sz="2800" dirty="0">
                  <a:solidFill>
                    <a:srgbClr val="22232A"/>
                  </a:solidFill>
                  <a:ea typeface="字由点字典黑 45J" panose="00020600040101010101" charset="-122"/>
                  <a:sym typeface="+mn-ea"/>
                </a:rPr>
                <a:t>·Frog</a:t>
              </a:r>
              <a:r>
                <a:rPr lang="zh-CN" altLang="en-US" sz="2800" dirty="0">
                  <a:solidFill>
                    <a:srgbClr val="22232A"/>
                  </a:solidFill>
                  <a:ea typeface="字由点字典黑 45J" panose="00020600040101010101" charset="-122"/>
                  <a:sym typeface="+mn-ea"/>
                </a:rPr>
                <a:t>（青蛙）</a:t>
              </a:r>
              <a:r>
                <a:rPr lang="en-US" altLang="zh-CN" sz="2800" dirty="0">
                  <a:solidFill>
                    <a:srgbClr val="22232A"/>
                  </a:solidFill>
                  <a:ea typeface="字由点字典黑 45J" panose="00020600040101010101" charset="-122"/>
                  <a:sym typeface="+mn-ea"/>
                </a:rPr>
                <a:t>·Horse</a:t>
              </a:r>
              <a:r>
                <a:rPr lang="zh-CN" altLang="en-US" sz="2800" dirty="0">
                  <a:solidFill>
                    <a:srgbClr val="22232A"/>
                  </a:solidFill>
                  <a:ea typeface="字由点字典黑 45J" panose="00020600040101010101" charset="-122"/>
                  <a:sym typeface="+mn-ea"/>
                </a:rPr>
                <a:t>（马）</a:t>
              </a:r>
              <a:r>
                <a:rPr lang="en-US" altLang="zh-CN" sz="2800" dirty="0">
                  <a:solidFill>
                    <a:srgbClr val="22232A"/>
                  </a:solidFill>
                  <a:ea typeface="字由点字典黑 45J" panose="00020600040101010101" charset="-122"/>
                  <a:sym typeface="+mn-ea"/>
                </a:rPr>
                <a:t>·Ship</a:t>
              </a:r>
              <a:r>
                <a:rPr lang="zh-CN" altLang="en-US" sz="2800" dirty="0">
                  <a:solidFill>
                    <a:srgbClr val="22232A"/>
                  </a:solidFill>
                  <a:ea typeface="字由点字典黑 45J" panose="00020600040101010101" charset="-122"/>
                  <a:sym typeface="+mn-ea"/>
                </a:rPr>
                <a:t>（船）</a:t>
              </a:r>
              <a:r>
                <a:rPr lang="en-US" altLang="zh-CN" sz="2800" dirty="0">
                  <a:solidFill>
                    <a:srgbClr val="22232A"/>
                  </a:solidFill>
                  <a:ea typeface="字由点字典黑 45J" panose="00020600040101010101" charset="-122"/>
                  <a:sym typeface="+mn-ea"/>
                </a:rPr>
                <a:t>·Truck</a:t>
              </a:r>
              <a:r>
                <a:rPr lang="zh-CN" altLang="en-US" sz="2800" dirty="0">
                  <a:solidFill>
                    <a:srgbClr val="22232A"/>
                  </a:solidFill>
                  <a:ea typeface="字由点字典黑 45J" panose="00020600040101010101" charset="-122"/>
                  <a:sym typeface="+mn-ea"/>
                </a:rPr>
                <a:t>（卡车）</a:t>
              </a:r>
              <a:endParaRPr lang="en-US" altLang="zh-CN" sz="2800" dirty="0">
                <a:solidFill>
                  <a:srgbClr val="22232A"/>
                </a:solidFill>
                <a:ea typeface="字由点字典黑 45J" panose="00020600040101010101" charset="-122"/>
                <a:sym typeface="+mn-ea"/>
              </a:endParaRPr>
            </a:p>
            <a:p>
              <a:pPr algn="just">
                <a:lnSpc>
                  <a:spcPts val="3600"/>
                </a:lnSpc>
              </a:pPr>
              <a:endParaRPr lang="zh-CN" altLang="en-US" sz="2800" dirty="0">
                <a:solidFill>
                  <a:srgbClr val="22232A"/>
                </a:solidFill>
                <a:ea typeface="字由点字典黑 45J" panose="00020600040101010101" charset="-122"/>
                <a:sym typeface="+mn-ea"/>
              </a:endParaRPr>
            </a:p>
            <a:p>
              <a:pPr algn="just">
                <a:lnSpc>
                  <a:spcPts val="3600"/>
                </a:lnSpc>
              </a:pPr>
              <a:r>
                <a:rPr lang="zh-CN" altLang="en-US" sz="2800" dirty="0">
                  <a:solidFill>
                    <a:srgbClr val="22232A"/>
                  </a:solidFill>
                  <a:ea typeface="字由点字典黑 45J" panose="00020600040101010101" charset="-122"/>
                  <a:sym typeface="+mn-ea"/>
                </a:rPr>
                <a:t>每个类别的图片都是真实世界中的物体，而且图片的内容相对简单。由于图像尺寸相对较小（</a:t>
              </a:r>
              <a:r>
                <a:rPr lang="en-US" altLang="zh-CN" sz="2800" dirty="0">
                  <a:solidFill>
                    <a:srgbClr val="22232A"/>
                  </a:solidFill>
                  <a:ea typeface="字由点字典黑 45J" panose="00020600040101010101" charset="-122"/>
                  <a:sym typeface="+mn-ea"/>
                </a:rPr>
                <a:t>32x32</a:t>
              </a:r>
              <a:r>
                <a:rPr lang="zh-CN" altLang="en-US" sz="2800" dirty="0">
                  <a:solidFill>
                    <a:srgbClr val="22232A"/>
                  </a:solidFill>
                  <a:ea typeface="字由点字典黑 45J" panose="00020600040101010101" charset="-122"/>
                  <a:sym typeface="+mn-ea"/>
                </a:rPr>
                <a:t>），</a:t>
              </a:r>
              <a:r>
                <a:rPr lang="en-US" altLang="zh-CN" sz="2800" dirty="0">
                  <a:solidFill>
                    <a:srgbClr val="22232A"/>
                  </a:solidFill>
                  <a:ea typeface="字由点字典黑 45J" panose="00020600040101010101" charset="-122"/>
                  <a:sym typeface="+mn-ea"/>
                </a:rPr>
                <a:t>CIFAR-10 </a:t>
              </a:r>
              <a:r>
                <a:rPr lang="zh-CN" altLang="en-US" sz="2800" dirty="0">
                  <a:solidFill>
                    <a:srgbClr val="22232A"/>
                  </a:solidFill>
                  <a:ea typeface="字由点字典黑 45J" panose="00020600040101010101" charset="-122"/>
                  <a:sym typeface="+mn-ea"/>
                </a:rPr>
                <a:t>是一个较小但广泛用于研究的数据集。</a:t>
              </a:r>
            </a:p>
            <a:p>
              <a:pPr algn="just">
                <a:lnSpc>
                  <a:spcPts val="3600"/>
                </a:lnSpc>
              </a:pPr>
              <a:endParaRPr lang="zh-CN" altLang="en-US" sz="2800" dirty="0">
                <a:solidFill>
                  <a:srgbClr val="22232A"/>
                </a:solidFill>
                <a:ea typeface="字由点字典黑 45J" panose="00020600040101010101" charset="-122"/>
                <a:sym typeface="+mn-ea"/>
              </a:endParaRPr>
            </a:p>
            <a:p>
              <a:pPr algn="just">
                <a:lnSpc>
                  <a:spcPts val="3600"/>
                </a:lnSpc>
              </a:pPr>
              <a:r>
                <a:rPr lang="en-US" altLang="zh-CN" sz="2800" dirty="0">
                  <a:solidFill>
                    <a:srgbClr val="22232A"/>
                  </a:solidFill>
                  <a:ea typeface="字由点字典黑 45J" panose="00020600040101010101" charset="-122"/>
                  <a:sym typeface="+mn-ea"/>
                </a:rPr>
                <a:t>CIFAR-10 </a:t>
              </a:r>
              <a:r>
                <a:rPr lang="zh-CN" altLang="en-US" sz="2800" dirty="0">
                  <a:solidFill>
                    <a:srgbClr val="22232A"/>
                  </a:solidFill>
                  <a:ea typeface="字由点字典黑 45J" panose="00020600040101010101" charset="-122"/>
                  <a:sym typeface="+mn-ea"/>
                </a:rPr>
                <a:t>数据集通常用于图像分类模型的评估和比较，因为它提供了一个具有多类别和相对较小图像尺寸的现实场景。很多深度学习模型，尤其是卷积神经网络（</a:t>
              </a:r>
              <a:r>
                <a:rPr lang="en-US" altLang="zh-CN" sz="2800" dirty="0">
                  <a:solidFill>
                    <a:srgbClr val="22232A"/>
                  </a:solidFill>
                  <a:ea typeface="字由点字典黑 45J" panose="00020600040101010101" charset="-122"/>
                  <a:sym typeface="+mn-ea"/>
                </a:rPr>
                <a:t>CNN</a:t>
              </a:r>
              <a:r>
                <a:rPr lang="zh-CN" altLang="en-US" sz="2800" dirty="0">
                  <a:solidFill>
                    <a:srgbClr val="22232A"/>
                  </a:solidFill>
                  <a:ea typeface="字由点字典黑 45J" panose="00020600040101010101" charset="-122"/>
                  <a:sym typeface="+mn-ea"/>
                </a:rPr>
                <a:t>），在 </a:t>
              </a:r>
              <a:r>
                <a:rPr lang="en-US" altLang="zh-CN" sz="2800" dirty="0">
                  <a:solidFill>
                    <a:srgbClr val="22232A"/>
                  </a:solidFill>
                  <a:ea typeface="字由点字典黑 45J" panose="00020600040101010101" charset="-122"/>
                  <a:sym typeface="+mn-ea"/>
                </a:rPr>
                <a:t>CIFAR-10 </a:t>
              </a:r>
              <a:r>
                <a:rPr lang="zh-CN" altLang="en-US" sz="2800" dirty="0">
                  <a:solidFill>
                    <a:srgbClr val="22232A"/>
                  </a:solidFill>
                  <a:ea typeface="字由点字典黑 45J" panose="00020600040101010101" charset="-122"/>
                  <a:sym typeface="+mn-ea"/>
                </a:rPr>
                <a:t>上进行训练和测试，以评估它们在图像分类任务上的性能。</a:t>
              </a:r>
            </a:p>
            <a:p>
              <a:pPr algn="just">
                <a:lnSpc>
                  <a:spcPts val="3600"/>
                </a:lnSpc>
              </a:pPr>
              <a:endParaRPr lang="zh-CN" altLang="en-US" sz="2800" dirty="0">
                <a:solidFill>
                  <a:srgbClr val="22232A"/>
                </a:solidFill>
                <a:ea typeface="字由点字典黑 45J" panose="00020600040101010101" charset="-122"/>
                <a:sym typeface="+mn-ea"/>
              </a:endParaRPr>
            </a:p>
          </p:txBody>
        </p:sp>
      </p:grpSp>
    </p:spTree>
    <p:extLst>
      <p:ext uri="{BB962C8B-B14F-4D97-AF65-F5344CB8AC3E}">
        <p14:creationId xmlns:p14="http://schemas.microsoft.com/office/powerpoint/2010/main" val="26266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485900"/>
            <a:ext cx="16078200" cy="8266812"/>
            <a:chOff x="-4176" y="0"/>
            <a:chExt cx="8146278" cy="10207696"/>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9091604"/>
              <a:chOff x="0" y="0"/>
              <a:chExt cx="5877912" cy="6563372"/>
            </a:xfrm>
          </p:grpSpPr>
          <p:sp>
            <p:nvSpPr>
              <p:cNvPr id="8" name="Freeform 8"/>
              <p:cNvSpPr/>
              <p:nvPr/>
            </p:nvSpPr>
            <p:spPr>
              <a:xfrm>
                <a:off x="0" y="0"/>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677630"/>
            </a:xfrm>
            <a:prstGeom prst="rect">
              <a:avLst/>
            </a:prstGeom>
          </p:spPr>
          <p:txBody>
            <a:bodyPr wrap="square"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方法选择：</a:t>
              </a:r>
            </a:p>
          </p:txBody>
        </p:sp>
        <p:sp>
          <p:nvSpPr>
            <p:cNvPr id="10" name="TextBox 10"/>
            <p:cNvSpPr txBox="1"/>
            <p:nvPr/>
          </p:nvSpPr>
          <p:spPr>
            <a:xfrm>
              <a:off x="192591" y="1693625"/>
              <a:ext cx="7653397" cy="8514071"/>
            </a:xfrm>
            <a:prstGeom prst="rect">
              <a:avLst/>
            </a:prstGeom>
          </p:spPr>
          <p:txBody>
            <a:bodyPr wrap="square" lIns="0" tIns="0" rIns="0" bIns="0" rtlCol="0" anchor="t">
              <a:spAutoFit/>
            </a:bodyPr>
            <a:lstStyle/>
            <a:p>
              <a:pPr algn="just">
                <a:lnSpc>
                  <a:spcPct val="150000"/>
                </a:lnSpc>
              </a:pPr>
              <a:r>
                <a:rPr lang="zh-CN" altLang="en-US" sz="2800" dirty="0">
                  <a:solidFill>
                    <a:srgbClr val="22232A"/>
                  </a:solidFill>
                  <a:ea typeface="字由点字典黑 45J" panose="00020600040101010101" charset="-122"/>
                  <a:sym typeface="+mn-ea"/>
                </a:rPr>
                <a:t>        在如今的大模型时代，我们原本计划使用最新的大模型</a:t>
              </a:r>
              <a:r>
                <a:rPr lang="en-US" altLang="zh-CN" sz="2800" dirty="0" err="1">
                  <a:solidFill>
                    <a:srgbClr val="22232A"/>
                  </a:solidFill>
                  <a:ea typeface="字由点字典黑 45J" panose="00020600040101010101" charset="-122"/>
                  <a:sym typeface="+mn-ea"/>
                </a:rPr>
                <a:t>DeiT</a:t>
              </a:r>
              <a:r>
                <a:rPr lang="en-US" altLang="zh-CN" sz="2800" dirty="0">
                  <a:solidFill>
                    <a:srgbClr val="22232A"/>
                  </a:solidFill>
                  <a:ea typeface="字由点字典黑 45J" panose="00020600040101010101" charset="-122"/>
                  <a:sym typeface="+mn-ea"/>
                </a:rPr>
                <a:t> III</a:t>
              </a:r>
              <a:r>
                <a:rPr lang="zh-CN" altLang="en-US" sz="2800" dirty="0">
                  <a:solidFill>
                    <a:srgbClr val="22232A"/>
                  </a:solidFill>
                  <a:ea typeface="字由点字典黑 45J" panose="00020600040101010101" charset="-122"/>
                  <a:sym typeface="+mn-ea"/>
                </a:rPr>
                <a:t>及其变体，如</a:t>
              </a:r>
              <a:r>
                <a:rPr lang="en-US" altLang="zh-CN" sz="2800" dirty="0" err="1">
                  <a:solidFill>
                    <a:srgbClr val="22232A"/>
                  </a:solidFill>
                  <a:ea typeface="字由点字典黑 45J" panose="00020600040101010101" charset="-122"/>
                  <a:sym typeface="+mn-ea"/>
                </a:rPr>
                <a:t>DynamicViT</a:t>
              </a:r>
              <a:r>
                <a:rPr lang="zh-CN" altLang="en-US" sz="2800" dirty="0">
                  <a:solidFill>
                    <a:srgbClr val="22232A"/>
                  </a:solidFill>
                  <a:ea typeface="字由点字典黑 45J" panose="00020600040101010101" charset="-122"/>
                  <a:sym typeface="+mn-ea"/>
                </a:rPr>
                <a:t>、</a:t>
              </a:r>
              <a:r>
                <a:rPr lang="en-US" altLang="zh-CN" sz="2800" dirty="0" err="1">
                  <a:solidFill>
                    <a:srgbClr val="22232A"/>
                  </a:solidFill>
                  <a:ea typeface="字由点字典黑 45J" panose="00020600040101010101" charset="-122"/>
                  <a:sym typeface="+mn-ea"/>
                </a:rPr>
                <a:t>CFViT</a:t>
              </a:r>
              <a:r>
                <a:rPr lang="zh-CN" altLang="en-US" sz="2800" dirty="0">
                  <a:solidFill>
                    <a:srgbClr val="22232A"/>
                  </a:solidFill>
                  <a:ea typeface="字由点字典黑 45J" panose="00020600040101010101" charset="-122"/>
                  <a:sym typeface="+mn-ea"/>
                </a:rPr>
                <a:t>、</a:t>
              </a:r>
              <a:r>
                <a:rPr lang="en-US" altLang="zh-CN" sz="2800" dirty="0">
                  <a:solidFill>
                    <a:srgbClr val="22232A"/>
                  </a:solidFill>
                  <a:ea typeface="字由点字典黑 45J" panose="00020600040101010101" charset="-122"/>
                  <a:sym typeface="+mn-ea"/>
                </a:rPr>
                <a:t>Evo-</a:t>
              </a:r>
              <a:r>
                <a:rPr lang="en-US" altLang="zh-CN" sz="2800" dirty="0" err="1">
                  <a:solidFill>
                    <a:srgbClr val="22232A"/>
                  </a:solidFill>
                  <a:ea typeface="字由点字典黑 45J" panose="00020600040101010101" charset="-122"/>
                  <a:sym typeface="+mn-ea"/>
                </a:rPr>
                <a:t>ViT</a:t>
              </a:r>
              <a:r>
                <a:rPr lang="zh-CN" altLang="en-US" sz="2800" dirty="0">
                  <a:solidFill>
                    <a:srgbClr val="22232A"/>
                  </a:solidFill>
                  <a:ea typeface="字由点字典黑 45J" panose="00020600040101010101" charset="-122"/>
                  <a:sym typeface="+mn-ea"/>
                </a:rPr>
                <a:t>等进行模型微调和训练，但是由于大模型计算成本和内存开销过高，我们的电脑运行时间过长，且经常出现</a:t>
              </a:r>
              <a:r>
                <a:rPr lang="en-US" altLang="zh-CN" sz="2800" dirty="0" err="1">
                  <a:solidFill>
                    <a:srgbClr val="22232A"/>
                  </a:solidFill>
                  <a:ea typeface="字由点字典黑 45J" panose="00020600040101010101" charset="-122"/>
                  <a:sym typeface="+mn-ea"/>
                </a:rPr>
                <a:t>cuda</a:t>
              </a:r>
              <a:r>
                <a:rPr lang="en-US" altLang="zh-CN" sz="2800" dirty="0">
                  <a:solidFill>
                    <a:srgbClr val="22232A"/>
                  </a:solidFill>
                  <a:ea typeface="字由点字典黑 45J" panose="00020600040101010101" charset="-122"/>
                  <a:sym typeface="+mn-ea"/>
                </a:rPr>
                <a:t> out of memory</a:t>
              </a:r>
              <a:r>
                <a:rPr lang="zh-CN" altLang="en-US" sz="2800" dirty="0">
                  <a:solidFill>
                    <a:srgbClr val="22232A"/>
                  </a:solidFill>
                  <a:ea typeface="字由点字典黑 45J" panose="00020600040101010101" charset="-122"/>
                  <a:sym typeface="+mn-ea"/>
                </a:rPr>
                <a:t>内存超限，因而我们放弃了使用大模型架构，转而直接调用已有的预训练好的、且经过知识蒸馏后的模型</a:t>
              </a:r>
              <a:r>
                <a:rPr lang="en-US" altLang="zh-CN" sz="2800" dirty="0">
                  <a:solidFill>
                    <a:srgbClr val="22232A"/>
                  </a:solidFill>
                  <a:ea typeface="字由点字典黑 45J" panose="00020600040101010101" charset="-122"/>
                  <a:sym typeface="+mn-ea"/>
                </a:rPr>
                <a:t>deit-base-distilled-patch16-224</a:t>
              </a:r>
              <a:r>
                <a:rPr lang="zh-CN" altLang="en-US" sz="2800" dirty="0">
                  <a:solidFill>
                    <a:srgbClr val="22232A"/>
                  </a:solidFill>
                  <a:ea typeface="字由点字典黑 45J" panose="00020600040101010101" charset="-122"/>
                  <a:sym typeface="+mn-ea"/>
                </a:rPr>
                <a:t>进行训练和测试，用了一个晚上的时间和超过</a:t>
              </a:r>
              <a:r>
                <a:rPr lang="en-US" altLang="zh-CN" sz="2800" dirty="0">
                  <a:solidFill>
                    <a:srgbClr val="22232A"/>
                  </a:solidFill>
                  <a:ea typeface="字由点字典黑 45J" panose="00020600040101010101" charset="-122"/>
                  <a:sym typeface="+mn-ea"/>
                </a:rPr>
                <a:t>20GB</a:t>
              </a:r>
              <a:r>
                <a:rPr lang="zh-CN" altLang="en-US" sz="2800" dirty="0">
                  <a:solidFill>
                    <a:srgbClr val="22232A"/>
                  </a:solidFill>
                  <a:ea typeface="字由点字典黑 45J" panose="00020600040101010101" charset="-122"/>
                  <a:sym typeface="+mn-ea"/>
                </a:rPr>
                <a:t>的内存开销完成了</a:t>
              </a:r>
              <a:r>
                <a:rPr lang="en-US" altLang="zh-CN" sz="2800" dirty="0">
                  <a:solidFill>
                    <a:srgbClr val="22232A"/>
                  </a:solidFill>
                  <a:ea typeface="字由点字典黑 45J" panose="00020600040101010101" charset="-122"/>
                  <a:sym typeface="+mn-ea"/>
                </a:rPr>
                <a:t>5</a:t>
              </a:r>
              <a:r>
                <a:rPr lang="zh-CN" altLang="en-US" sz="2800" dirty="0">
                  <a:solidFill>
                    <a:srgbClr val="22232A"/>
                  </a:solidFill>
                  <a:ea typeface="字由点字典黑 45J" panose="00020600040101010101" charset="-122"/>
                  <a:sym typeface="+mn-ea"/>
                </a:rPr>
                <a:t>个</a:t>
              </a:r>
              <a:r>
                <a:rPr lang="en-US" altLang="zh-CN" sz="2800" dirty="0">
                  <a:solidFill>
                    <a:srgbClr val="22232A"/>
                  </a:solidFill>
                  <a:ea typeface="字由点字典黑 45J" panose="00020600040101010101" charset="-122"/>
                  <a:sym typeface="+mn-ea"/>
                </a:rPr>
                <a:t>epoch</a:t>
              </a:r>
              <a:r>
                <a:rPr lang="zh-CN" altLang="en-US" sz="2800" dirty="0">
                  <a:solidFill>
                    <a:srgbClr val="22232A"/>
                  </a:solidFill>
                  <a:ea typeface="字由点字典黑 45J" panose="00020600040101010101" charset="-122"/>
                  <a:sym typeface="+mn-ea"/>
                </a:rPr>
                <a:t>的训练和测试，并将结果作为大模型的比对基准。</a:t>
              </a:r>
            </a:p>
            <a:p>
              <a:pPr algn="just">
                <a:lnSpc>
                  <a:spcPct val="150000"/>
                </a:lnSpc>
              </a:pPr>
              <a:r>
                <a:rPr lang="zh-CN" altLang="en-US" sz="2800" dirty="0">
                  <a:solidFill>
                    <a:srgbClr val="22232A"/>
                  </a:solidFill>
                  <a:ea typeface="字由点字典黑 45J" panose="00020600040101010101" charset="-122"/>
                  <a:sym typeface="+mn-ea"/>
                </a:rPr>
                <a:t>        在此基础上，我们考虑传统模型架构，并一致选择了革命性的、具有里程碑意义的</a:t>
              </a:r>
              <a:r>
                <a:rPr lang="en-US" altLang="zh-CN" sz="2800" dirty="0" err="1">
                  <a:solidFill>
                    <a:srgbClr val="22232A"/>
                  </a:solidFill>
                  <a:ea typeface="字由点字典黑 45J" panose="00020600040101010101" charset="-122"/>
                  <a:sym typeface="+mn-ea"/>
                </a:rPr>
                <a:t>ResNet</a:t>
              </a:r>
              <a:r>
                <a:rPr lang="zh-CN" altLang="en-US" sz="2800" dirty="0">
                  <a:solidFill>
                    <a:srgbClr val="22232A"/>
                  </a:solidFill>
                  <a:ea typeface="字由点字典黑 45J" panose="00020600040101010101" charset="-122"/>
                  <a:sym typeface="+mn-ea"/>
                </a:rPr>
                <a:t>模型架构作为传统模型的代表，消耗了近一个半小时的时间，仍然进行</a:t>
              </a:r>
              <a:r>
                <a:rPr lang="en-US" altLang="zh-CN" sz="2800" dirty="0">
                  <a:solidFill>
                    <a:srgbClr val="22232A"/>
                  </a:solidFill>
                  <a:ea typeface="字由点字典黑 45J" panose="00020600040101010101" charset="-122"/>
                  <a:sym typeface="+mn-ea"/>
                </a:rPr>
                <a:t>5</a:t>
              </a:r>
              <a:r>
                <a:rPr lang="zh-CN" altLang="en-US" sz="2800" dirty="0">
                  <a:solidFill>
                    <a:srgbClr val="22232A"/>
                  </a:solidFill>
                  <a:ea typeface="字由点字典黑 45J" panose="00020600040101010101" charset="-122"/>
                  <a:sym typeface="+mn-ea"/>
                </a:rPr>
                <a:t>个</a:t>
              </a:r>
              <a:r>
                <a:rPr lang="en-US" altLang="zh-CN" sz="2800" dirty="0">
                  <a:solidFill>
                    <a:srgbClr val="22232A"/>
                  </a:solidFill>
                  <a:ea typeface="字由点字典黑 45J" panose="00020600040101010101" charset="-122"/>
                  <a:sym typeface="+mn-ea"/>
                </a:rPr>
                <a:t>epoch</a:t>
              </a:r>
              <a:r>
                <a:rPr lang="zh-CN" altLang="en-US" sz="2800" dirty="0">
                  <a:solidFill>
                    <a:srgbClr val="22232A"/>
                  </a:solidFill>
                  <a:ea typeface="字由点字典黑 45J" panose="00020600040101010101" charset="-122"/>
                  <a:sym typeface="+mn-ea"/>
                </a:rPr>
                <a:t>的训练和测试，与大模型的结果进行比对，并通过</a:t>
              </a:r>
              <a:r>
                <a:rPr lang="en-US" altLang="zh-CN" sz="2800" dirty="0">
                  <a:solidFill>
                    <a:srgbClr val="22232A"/>
                  </a:solidFill>
                  <a:ea typeface="字由点字典黑 45J" panose="00020600040101010101" charset="-122"/>
                  <a:sym typeface="+mn-ea"/>
                </a:rPr>
                <a:t>3</a:t>
              </a:r>
              <a:r>
                <a:rPr lang="zh-CN" altLang="en-US" sz="2800" dirty="0">
                  <a:solidFill>
                    <a:srgbClr val="22232A"/>
                  </a:solidFill>
                  <a:ea typeface="字由点字典黑 45J" panose="00020600040101010101" charset="-122"/>
                  <a:sym typeface="+mn-ea"/>
                </a:rPr>
                <a:t>项消融实验进行了性能测试。</a:t>
              </a:r>
            </a:p>
          </p:txBody>
        </p:sp>
      </p:grpSp>
    </p:spTree>
    <p:extLst>
      <p:ext uri="{BB962C8B-B14F-4D97-AF65-F5344CB8AC3E}">
        <p14:creationId xmlns:p14="http://schemas.microsoft.com/office/powerpoint/2010/main" val="13002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200" y="1485900"/>
            <a:ext cx="16078200" cy="8054919"/>
            <a:chOff x="-4176" y="0"/>
            <a:chExt cx="8146278" cy="9946055"/>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9091604"/>
              <a:chOff x="0" y="0"/>
              <a:chExt cx="5877912" cy="6563372"/>
            </a:xfrm>
          </p:grpSpPr>
          <p:sp>
            <p:nvSpPr>
              <p:cNvPr id="8" name="Freeform 8"/>
              <p:cNvSpPr/>
              <p:nvPr/>
            </p:nvSpPr>
            <p:spPr>
              <a:xfrm>
                <a:off x="0" y="0"/>
                <a:ext cx="5877912" cy="6563372"/>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4176" y="84779"/>
              <a:ext cx="4015114" cy="567837"/>
            </a:xfrm>
            <a:prstGeom prst="rect">
              <a:avLst/>
            </a:prstGeom>
          </p:spPr>
          <p:txBody>
            <a:bodyPr wrap="square"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知识蒸馏：</a:t>
              </a:r>
            </a:p>
          </p:txBody>
        </p:sp>
        <p:sp>
          <p:nvSpPr>
            <p:cNvPr id="10" name="TextBox 10"/>
            <p:cNvSpPr txBox="1"/>
            <p:nvPr/>
          </p:nvSpPr>
          <p:spPr>
            <a:xfrm>
              <a:off x="184239" y="1165519"/>
              <a:ext cx="7653397" cy="8148219"/>
            </a:xfrm>
            <a:prstGeom prst="rect">
              <a:avLst/>
            </a:prstGeom>
          </p:spPr>
          <p:txBody>
            <a:bodyPr wrap="square" lIns="0" tIns="0" rIns="0" bIns="0" rtlCol="0" anchor="t">
              <a:spAutoFit/>
            </a:bodyPr>
            <a:lstStyle/>
            <a:p>
              <a:pPr algn="just"/>
              <a:r>
                <a:rPr lang="zh-CN" altLang="en-US" sz="2800" dirty="0">
                  <a:solidFill>
                    <a:srgbClr val="22232A"/>
                  </a:solidFill>
                  <a:ea typeface="字由点字典黑 45J" panose="00020600040101010101" charset="-122"/>
                  <a:sym typeface="+mn-ea"/>
                </a:rPr>
                <a:t>         知识蒸馏（</a:t>
              </a:r>
              <a:r>
                <a:rPr lang="en-US" altLang="zh-CN" sz="2800" dirty="0">
                  <a:solidFill>
                    <a:srgbClr val="22232A"/>
                  </a:solidFill>
                  <a:ea typeface="字由点字典黑 45J" panose="00020600040101010101" charset="-122"/>
                  <a:sym typeface="+mn-ea"/>
                </a:rPr>
                <a:t>Knowledge Distillation</a:t>
              </a:r>
              <a:r>
                <a:rPr lang="zh-CN" altLang="en-US" sz="2800" dirty="0">
                  <a:solidFill>
                    <a:srgbClr val="22232A"/>
                  </a:solidFill>
                  <a:ea typeface="字由点字典黑 45J" panose="00020600040101010101" charset="-122"/>
                  <a:sym typeface="+mn-ea"/>
                </a:rPr>
                <a:t>）是一种模型压缩的技术，旨在通过从一个教师模型（通常是大型、复杂的模型）中传递知识到一个学生模型（通常是小型、简化的模型）来改进学生模型的性能。这个过程的灵感来自于教育领域中的蒸馏过程，即将大量信息浓缩成更容易理解和应用的形式。</a:t>
              </a:r>
              <a:endParaRPr lang="en-US" altLang="zh-CN" sz="2800" dirty="0">
                <a:solidFill>
                  <a:srgbClr val="22232A"/>
                </a:solidFill>
                <a:ea typeface="字由点字典黑 45J" panose="00020600040101010101" charset="-122"/>
                <a:sym typeface="+mn-ea"/>
              </a:endParaRPr>
            </a:p>
            <a:p>
              <a:pPr algn="just"/>
              <a:endParaRPr lang="zh-CN" altLang="en-US" sz="2800" dirty="0">
                <a:solidFill>
                  <a:srgbClr val="22232A"/>
                </a:solidFill>
                <a:ea typeface="字由点字典黑 45J" panose="00020600040101010101" charset="-122"/>
                <a:sym typeface="+mn-ea"/>
              </a:endParaRPr>
            </a:p>
            <a:p>
              <a:pPr algn="just"/>
              <a:r>
                <a:rPr lang="en-US" altLang="zh-CN" sz="2800" dirty="0">
                  <a:solidFill>
                    <a:srgbClr val="22232A"/>
                  </a:solidFill>
                  <a:ea typeface="字由点字典黑 45J" panose="00020600040101010101" charset="-122"/>
                  <a:sym typeface="+mn-ea"/>
                </a:rPr>
                <a:t>1.</a:t>
              </a:r>
              <a:r>
                <a:rPr lang="zh-CN" altLang="en-US" sz="2800" dirty="0">
                  <a:solidFill>
                    <a:srgbClr val="22232A"/>
                  </a:solidFill>
                  <a:ea typeface="字由点字典黑 45J" panose="00020600040101010101" charset="-122"/>
                  <a:sym typeface="+mn-ea"/>
                </a:rPr>
                <a:t>教师模型训练： 通过使用大规模的数据集和复杂的模型（教师模型）进行训练，产生一个在任务上表现较好的基准模型。</a:t>
              </a:r>
            </a:p>
            <a:p>
              <a:pPr algn="just"/>
              <a:r>
                <a:rPr lang="en-US" altLang="zh-CN" sz="2800" dirty="0">
                  <a:solidFill>
                    <a:srgbClr val="22232A"/>
                  </a:solidFill>
                  <a:ea typeface="字由点字典黑 45J" panose="00020600040101010101" charset="-122"/>
                  <a:sym typeface="+mn-ea"/>
                </a:rPr>
                <a:t>2.</a:t>
              </a:r>
              <a:r>
                <a:rPr lang="zh-CN" altLang="en-US" sz="2800" dirty="0">
                  <a:solidFill>
                    <a:srgbClr val="22232A"/>
                  </a:solidFill>
                  <a:ea typeface="字由点字典黑 45J" panose="00020600040101010101" charset="-122"/>
                  <a:sym typeface="+mn-ea"/>
                </a:rPr>
                <a:t>学生模型训练： 使用相同的数据集，但使用较小、简化的模型（学生模型）。这个模型可能不足以单独学习复杂任务，因此需要借鉴教师模型的知识。</a:t>
              </a:r>
            </a:p>
            <a:p>
              <a:pPr algn="just"/>
              <a:r>
                <a:rPr lang="en-US" altLang="zh-CN" sz="2800" dirty="0">
                  <a:solidFill>
                    <a:srgbClr val="22232A"/>
                  </a:solidFill>
                  <a:ea typeface="字由点字典黑 45J" panose="00020600040101010101" charset="-122"/>
                  <a:sym typeface="+mn-ea"/>
                </a:rPr>
                <a:t>3.</a:t>
              </a:r>
              <a:r>
                <a:rPr lang="zh-CN" altLang="en-US" sz="2800" dirty="0">
                  <a:solidFill>
                    <a:srgbClr val="22232A"/>
                  </a:solidFill>
                  <a:ea typeface="字由点字典黑 45J" panose="00020600040101010101" charset="-122"/>
                  <a:sym typeface="+mn-ea"/>
                </a:rPr>
                <a:t>软标签生成： 在教师模型上应用软标签生成技术，将教师模型的输出概率分布作为“软标签”传递给学生模型。软标签比硬标签（仅包含一个类别的独热编码）更丰富，包含了模型对每个类别的相对置信度信息。</a:t>
              </a:r>
            </a:p>
            <a:p>
              <a:pPr algn="just"/>
              <a:r>
                <a:rPr lang="en-US" altLang="zh-CN" sz="2800" dirty="0">
                  <a:solidFill>
                    <a:srgbClr val="22232A"/>
                  </a:solidFill>
                  <a:ea typeface="字由点字典黑 45J" panose="00020600040101010101" charset="-122"/>
                  <a:sym typeface="+mn-ea"/>
                </a:rPr>
                <a:t>4.</a:t>
              </a:r>
              <a:r>
                <a:rPr lang="zh-CN" altLang="en-US" sz="2800" dirty="0">
                  <a:solidFill>
                    <a:srgbClr val="22232A"/>
                  </a:solidFill>
                  <a:ea typeface="字由点字典黑 45J" panose="00020600040101010101" charset="-122"/>
                  <a:sym typeface="+mn-ea"/>
                </a:rPr>
                <a:t>学生模型训练与知识蒸馏： 学生模型使用教师模型生成的软标签进行训练，同时优化其在硬标签上的预测。通过融合教师模型的知识，学生模型能够更好地捕捉任务中的细微特征。</a:t>
              </a:r>
            </a:p>
            <a:p>
              <a:pPr algn="just">
                <a:lnSpc>
                  <a:spcPct val="150000"/>
                </a:lnSpc>
              </a:pPr>
              <a:endParaRPr lang="zh-CN" altLang="en-US" sz="2800" dirty="0">
                <a:solidFill>
                  <a:srgbClr val="22232A"/>
                </a:solidFill>
                <a:ea typeface="字由点字典黑 45J" panose="00020600040101010101" charset="-122"/>
                <a:sym typeface="+mn-ea"/>
              </a:endParaRPr>
            </a:p>
          </p:txBody>
        </p:sp>
      </p:grpSp>
    </p:spTree>
    <p:extLst>
      <p:ext uri="{BB962C8B-B14F-4D97-AF65-F5344CB8AC3E}">
        <p14:creationId xmlns:p14="http://schemas.microsoft.com/office/powerpoint/2010/main" val="1492515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dde8010-7bfc-430b-aa5e-e457f7619da0"/>
  <p:tag name="COMMONDATA" val="eyJoZGlkIjoiNGFiYThkNzc5MzIxODc3NThlNjQzNDc1ZWFlMDc1M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7297.929133858268,&quot;width&quot;:12094.826771653543}"/>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3878</Words>
  <Application>Microsoft Office PowerPoint</Application>
  <PresentationFormat>自定义</PresentationFormat>
  <Paragraphs>264</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33</vt:i4>
      </vt:variant>
    </vt:vector>
  </HeadingPairs>
  <TitlesOfParts>
    <vt:vector size="48" baseType="lpstr">
      <vt:lpstr>Arial</vt:lpstr>
      <vt:lpstr>字由点字典黑 55J</vt:lpstr>
      <vt:lpstr>Wingdings</vt:lpstr>
      <vt:lpstr>Calibri</vt:lpstr>
      <vt:lpstr>Aileron Heavy</vt:lpstr>
      <vt:lpstr>华文细黑</vt:lpstr>
      <vt:lpstr>微软雅黑</vt:lpstr>
      <vt:lpstr>Open Sans 2</vt:lpstr>
      <vt:lpstr>4_自定义设计方案</vt:lpstr>
      <vt:lpstr>7_自定义设计方案</vt:lpstr>
      <vt:lpstr>3_自定义设计方案</vt:lpstr>
      <vt:lpstr>2_自定义设计方案</vt:lpstr>
      <vt:lpstr>5_自定义设计方案</vt:lpstr>
      <vt:lpstr>6_自定义设计方案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蓝粉色简约插画年度总结会议演示文稿	</dc:title>
  <dc:creator/>
  <cp:lastModifiedBy>泰霖 宋</cp:lastModifiedBy>
  <cp:revision>57</cp:revision>
  <dcterms:created xsi:type="dcterms:W3CDTF">2006-08-16T00:00:00Z</dcterms:created>
  <dcterms:modified xsi:type="dcterms:W3CDTF">2023-12-19T06:24:35Z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4D4818F0256443579B0622758CF42136</vt:lpwstr>
  </property>
  <property fmtid="{D5CDD505-2E9C-101B-9397-08002B2CF9AE}" pid="3" name="KSOProductBuildVer">
    <vt:lpwstr>2052-11.1.0.13703</vt:lpwstr>
  </property>
</Properties>
</file>